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45" r:id="rId2"/>
    <p:sldId id="461" r:id="rId3"/>
    <p:sldId id="486" r:id="rId4"/>
    <p:sldId id="485" r:id="rId5"/>
    <p:sldId id="487" r:id="rId6"/>
    <p:sldId id="488" r:id="rId7"/>
    <p:sldId id="489" r:id="rId8"/>
    <p:sldId id="493" r:id="rId9"/>
    <p:sldId id="490" r:id="rId10"/>
    <p:sldId id="496" r:id="rId11"/>
    <p:sldId id="497" r:id="rId12"/>
    <p:sldId id="491" r:id="rId13"/>
    <p:sldId id="500" r:id="rId14"/>
    <p:sldId id="501" r:id="rId15"/>
    <p:sldId id="503" r:id="rId16"/>
    <p:sldId id="505" r:id="rId17"/>
    <p:sldId id="507" r:id="rId18"/>
    <p:sldId id="502" r:id="rId19"/>
    <p:sldId id="504" r:id="rId20"/>
    <p:sldId id="506" r:id="rId21"/>
    <p:sldId id="494" r:id="rId22"/>
    <p:sldId id="516" r:id="rId23"/>
    <p:sldId id="495" r:id="rId24"/>
    <p:sldId id="509" r:id="rId25"/>
    <p:sldId id="510" r:id="rId26"/>
    <p:sldId id="511" r:id="rId27"/>
    <p:sldId id="513" r:id="rId28"/>
    <p:sldId id="514" r:id="rId29"/>
    <p:sldId id="515" r:id="rId30"/>
    <p:sldId id="499" r:id="rId31"/>
    <p:sldId id="508" r:id="rId32"/>
  </p:sldIdLst>
  <p:sldSz cx="9144000" cy="6858000" type="screen4x3"/>
  <p:notesSz cx="68580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99"/>
    <a:srgbClr val="0000FF"/>
    <a:srgbClr val="B2B2B2"/>
    <a:srgbClr val="5F5F5F"/>
    <a:srgbClr val="99CCFF"/>
    <a:srgbClr val="C0C0C0"/>
    <a:srgbClr val="FF0000"/>
    <a:srgbClr val="F47F24"/>
    <a:srgbClr val="003C7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08" autoAdjust="0"/>
    <p:restoredTop sz="92175" autoAdjust="0"/>
  </p:normalViewPr>
  <p:slideViewPr>
    <p:cSldViewPr snapToGrid="0">
      <p:cViewPr varScale="1">
        <p:scale>
          <a:sx n="100" d="100"/>
          <a:sy n="100" d="100"/>
        </p:scale>
        <p:origin x="-2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2940" y="-120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265" cy="465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1" y="8829322"/>
            <a:ext cx="2971265" cy="4655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3865" y="4415439"/>
            <a:ext cx="5030271" cy="418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3" tIns="46006" rIns="92013" bIns="460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5130" y="8830880"/>
            <a:ext cx="2972870" cy="465522"/>
          </a:xfrm>
          <a:prstGeom prst="rect">
            <a:avLst/>
          </a:prstGeom>
          <a:ln/>
        </p:spPr>
        <p:txBody>
          <a:bodyPr/>
          <a:lstStyle/>
          <a:p>
            <a:fld id="{6F66D598-E282-488F-B2A8-988127150388}" type="slidenum">
              <a:rPr lang="en-US"/>
              <a:pPr/>
              <a:t>1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3437" cy="3484562"/>
          </a:xfrm>
          <a:prstGeom prst="rect">
            <a:avLst/>
          </a:prstGeom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5130" y="8830880"/>
            <a:ext cx="2972870" cy="465522"/>
          </a:xfrm>
          <a:prstGeom prst="rect">
            <a:avLst/>
          </a:prstGeom>
          <a:ln/>
        </p:spPr>
        <p:txBody>
          <a:bodyPr/>
          <a:lstStyle/>
          <a:p>
            <a:fld id="{7832440D-9B6B-4E67-8C37-AC851D4E41F5}" type="slidenum">
              <a:rPr lang="en-US"/>
              <a:pPr/>
              <a:t>2</a:t>
            </a:fld>
            <a:endParaRPr 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3437" cy="3484562"/>
          </a:xfrm>
          <a:prstGeom prst="rect">
            <a:avLst/>
          </a:prstGeom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RTA: assume the distribution</a:t>
            </a:r>
            <a:r>
              <a:rPr lang="en-US" baseline="0" dirty="0" smtClean="0"/>
              <a:t> function has two parts: a large component shaped like the equilibrium function, and a small perturbation obtained by solving the BTE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units are C/m2/s</a:t>
            </a:r>
            <a:r>
              <a:rPr lang="en-US" baseline="0" dirty="0" smtClean="0"/>
              <a:t> = A/m2</a:t>
            </a:r>
          </a:p>
          <a:p>
            <a:r>
              <a:rPr lang="en-US" baseline="0" dirty="0" smtClean="0"/>
              <a:t>and J/m2/s = W/m2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label density of states, and occupation probability</a:t>
            </a:r>
            <a:r>
              <a:rPr lang="en-US" baseline="0" dirty="0" smtClean="0"/>
              <a:t> function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CACC4D-1300-46B1-911A-CE42E06BED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330C56-B58D-4903-B7A5-5249B2D014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123825"/>
            <a:ext cx="2068512" cy="6002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9575" y="123825"/>
            <a:ext cx="6056313" cy="6002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605650-BCD3-46FC-A06F-D579FE43BE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3825"/>
            <a:ext cx="8229600" cy="715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05800" y="6489700"/>
            <a:ext cx="533400" cy="182563"/>
          </a:xfrm>
        </p:spPr>
        <p:txBody>
          <a:bodyPr/>
          <a:lstStyle>
            <a:lvl1pPr>
              <a:defRPr/>
            </a:lvl1pPr>
          </a:lstStyle>
          <a:p>
            <a:fld id="{CE37F4EE-7B35-4489-A803-2DA4269131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DB7220-4BF1-447B-B55F-9D0B4B1941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C920FA-E381-486A-AFA8-CA22B5FE63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901CAB-28A0-472A-8DE0-60FE0B4328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12E663-EE5B-477E-A176-E59288A1C4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878385-0C3D-4484-9DF0-24FC7849D0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6F9636-123D-43B7-AE93-E18A603978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22608E-32B3-4E3E-8959-E6CAC42080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1B3540-CBC1-42A6-B9B6-1C4A67BCBE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6446838"/>
            <a:ext cx="9144000" cy="51239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9575" y="123825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147638" y="6511759"/>
            <a:ext cx="181171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b="1" i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© 2010 Eric Pop,</a:t>
            </a:r>
            <a:r>
              <a:rPr lang="en-US" b="1" i="0" baseline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 UIUC</a:t>
            </a:r>
            <a:endParaRPr lang="en-US" b="1" i="0" dirty="0">
              <a:solidFill>
                <a:srgbClr val="000099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55452"/>
            <a:ext cx="533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b="1" i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1033AC8-477B-403E-AF1E-9A07FD7D5A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3765938" y="6511759"/>
            <a:ext cx="1826141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b="1" i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ECE 598EP: Hot Chips</a:t>
            </a:r>
            <a:endParaRPr lang="en-US" b="1" i="0" dirty="0">
              <a:solidFill>
                <a:srgbClr val="000099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Bar dir="vert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ts val="12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gif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3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4.png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4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4" Type="http://schemas.openxmlformats.org/officeDocument/2006/relationships/oleObject" Target="../embeddings/oleObject5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56.bin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5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259E-A7E0-4D4E-AB01-FDE13C9EF817}" type="slidenum">
              <a:rPr lang="en-US"/>
              <a:pPr/>
              <a:t>1</a:t>
            </a:fld>
            <a:endParaRPr lang="en-US"/>
          </a:p>
        </p:txBody>
      </p:sp>
      <p:sp>
        <p:nvSpPr>
          <p:cNvPr id="490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8338" y="1003300"/>
            <a:ext cx="7707312" cy="562142"/>
          </a:xfrm>
        </p:spPr>
        <p:txBody>
          <a:bodyPr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 dirty="0" smtClean="0">
                <a:solidFill>
                  <a:srgbClr val="003C7D"/>
                </a:solidFill>
              </a:rPr>
              <a:t>Electrons &amp; Phonons</a:t>
            </a:r>
            <a:endParaRPr lang="en-US" b="1" dirty="0">
              <a:solidFill>
                <a:srgbClr val="003C7D"/>
              </a:solidFill>
            </a:endParaRP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7699" y="2685686"/>
            <a:ext cx="7909892" cy="2400657"/>
          </a:xfrm>
          <a:noFill/>
        </p:spPr>
        <p:txBody>
          <a:bodyPr wrap="square">
            <a:spAutoFit/>
          </a:bodyPr>
          <a:lstStyle/>
          <a:p>
            <a:pPr indent="228600" algn="l">
              <a:spcBef>
                <a:spcPts val="900"/>
              </a:spcBef>
              <a:buFont typeface="Arial" charset="0"/>
              <a:buChar char="•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Ohm’s &amp; </a:t>
            </a:r>
            <a:r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Fourier’s </a:t>
            </a:r>
            <a:r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Laws </a:t>
            </a: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228600" algn="l">
              <a:spcBef>
                <a:spcPts val="900"/>
              </a:spcBef>
              <a:buFont typeface="Arial" charset="0"/>
              <a:buChar char="•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Mobility &amp; Thermal Conductivity</a:t>
            </a:r>
          </a:p>
          <a:p>
            <a:pPr indent="228600" algn="l">
              <a:spcBef>
                <a:spcPts val="900"/>
              </a:spcBef>
              <a:buFont typeface="Arial" charset="0"/>
              <a:buChar char="•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Heat Capacity</a:t>
            </a:r>
          </a:p>
          <a:p>
            <a:pPr indent="228600" algn="l">
              <a:spcBef>
                <a:spcPts val="900"/>
              </a:spcBef>
              <a:buFont typeface="Arial" charset="0"/>
              <a:buChar char="•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Wiedemann-Franz Relationship</a:t>
            </a:r>
          </a:p>
          <a:p>
            <a:pPr indent="228600" algn="l">
              <a:spcBef>
                <a:spcPts val="900"/>
              </a:spcBef>
              <a:buFont typeface="Arial" charset="0"/>
              <a:buChar char="•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Size Effects and Breakdown of Classical Laws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/>
          <p:cNvCxnSpPr/>
          <p:nvPr/>
        </p:nvCxnSpPr>
        <p:spPr bwMode="auto">
          <a:xfrm rot="5400000">
            <a:off x="5985071" y="2211048"/>
            <a:ext cx="822960" cy="82296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6805533" y="2211048"/>
            <a:ext cx="118872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 Energy Surface in 1-, 2-, 3-D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01086"/>
            <a:ext cx="5394960" cy="2457807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For isotropic m</a:t>
            </a:r>
            <a:r>
              <a:rPr lang="en-US" baseline="30000" dirty="0" smtClean="0"/>
              <a:t>*</a:t>
            </a:r>
            <a:r>
              <a:rPr lang="en-US" dirty="0" smtClean="0"/>
              <a:t>, the constant energy surface is a sphere in 3-D k-space, circle in 2-D k-space, etc.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Ellipsoids for Si conduction band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Odd shapes for most metals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3462724" y="1536491"/>
            <a:ext cx="1371600" cy="137160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rot="16200000" flipV="1">
            <a:off x="6213672" y="1616688"/>
            <a:ext cx="118872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Oval 6"/>
          <p:cNvSpPr/>
          <p:nvPr/>
        </p:nvSpPr>
        <p:spPr>
          <a:xfrm rot="16200000">
            <a:off x="6099558" y="1506054"/>
            <a:ext cx="1425039" cy="1401288"/>
          </a:xfrm>
          <a:prstGeom prst="ellipse">
            <a:avLst/>
          </a:prstGeom>
          <a:solidFill>
            <a:schemeClr val="accent1">
              <a:alpha val="13000"/>
            </a:schemeClr>
          </a:solidFill>
          <a:ln w="0">
            <a:noFill/>
          </a:ln>
          <a:effectLst/>
          <a:scene3d>
            <a:camera prst="orthographicFront"/>
            <a:lightRig rig="threePt" dir="t"/>
          </a:scene3d>
          <a:sp3d prstMaterial="clear">
            <a:bevelT w="698500" h="698500"/>
            <a:bevelB w="698500" h="6985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4139782" y="2211048"/>
            <a:ext cx="118872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V="1">
            <a:off x="3547921" y="1616688"/>
            <a:ext cx="118872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522155" y="2211048"/>
            <a:ext cx="210312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5400000">
            <a:off x="1434185" y="2204679"/>
            <a:ext cx="137160" cy="158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743388" y="2209676"/>
            <a:ext cx="137160" cy="158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5400000">
            <a:off x="2124982" y="2209676"/>
            <a:ext cx="137160" cy="158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349116" y="1836296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6813030" y="1813810"/>
            <a:ext cx="584617" cy="38974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385936" y="1801319"/>
            <a:ext cx="386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k</a:t>
            </a:r>
            <a:r>
              <a:rPr lang="en-US" sz="1600" baseline="-25000" dirty="0" err="1" smtClean="0"/>
              <a:t>x</a:t>
            </a:r>
            <a:endParaRPr lang="en-US" sz="1600" baseline="-250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116644" y="1841293"/>
            <a:ext cx="386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k</a:t>
            </a:r>
            <a:r>
              <a:rPr lang="en-US" sz="1600" baseline="-25000" dirty="0" err="1" smtClean="0"/>
              <a:t>x</a:t>
            </a:r>
            <a:endParaRPr lang="en-US" sz="1600" baseline="-250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4194750" y="889418"/>
            <a:ext cx="386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k</a:t>
            </a:r>
            <a:r>
              <a:rPr lang="en-US" sz="1600" baseline="-25000" dirty="0" err="1" smtClean="0"/>
              <a:t>y</a:t>
            </a:r>
            <a:endParaRPr lang="en-US" sz="1600" baseline="-250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7867339" y="1833797"/>
            <a:ext cx="386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k</a:t>
            </a:r>
            <a:r>
              <a:rPr lang="en-US" sz="1600" baseline="-25000" dirty="0" err="1" smtClean="0"/>
              <a:t>y</a:t>
            </a:r>
            <a:endParaRPr lang="en-US" sz="1600" baseline="-250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5626309" y="2650762"/>
            <a:ext cx="386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k</a:t>
            </a:r>
            <a:r>
              <a:rPr lang="en-US" sz="1600" baseline="-25000" dirty="0" err="1" smtClean="0"/>
              <a:t>x</a:t>
            </a:r>
            <a:endParaRPr lang="en-US" sz="1600" baseline="-250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6840514" y="889418"/>
            <a:ext cx="386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k</a:t>
            </a:r>
            <a:r>
              <a:rPr lang="en-US" sz="1600" baseline="-25000" dirty="0" err="1" smtClean="0"/>
              <a:t>z</a:t>
            </a:r>
            <a:endParaRPr lang="en-US" sz="1600" baseline="-250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7365169" y="1563974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k</a:t>
            </a:r>
            <a:endParaRPr lang="en-US" sz="1600" baseline="-25000" dirty="0" smtClean="0"/>
          </a:p>
        </p:txBody>
      </p:sp>
      <p:sp>
        <p:nvSpPr>
          <p:cNvPr id="32" name="Rectangle 31"/>
          <p:cNvSpPr>
            <a:spLocks noChangeAspect="1"/>
          </p:cNvSpPr>
          <p:nvPr/>
        </p:nvSpPr>
        <p:spPr bwMode="auto">
          <a:xfrm>
            <a:off x="3760964" y="1812900"/>
            <a:ext cx="137160" cy="137160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34" name="Curved Connector 33"/>
          <p:cNvCxnSpPr>
            <a:endCxn id="32" idx="1"/>
          </p:cNvCxnSpPr>
          <p:nvPr/>
        </p:nvCxnSpPr>
        <p:spPr bwMode="auto">
          <a:xfrm rot="16200000" flipH="1">
            <a:off x="3309233" y="1429749"/>
            <a:ext cx="458194" cy="445267"/>
          </a:xfrm>
          <a:prstGeom prst="curvedConnector2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718852" name="Object 4"/>
          <p:cNvGraphicFramePr>
            <a:graphicFrameLocks noChangeAspect="1"/>
          </p:cNvGraphicFramePr>
          <p:nvPr/>
        </p:nvGraphicFramePr>
        <p:xfrm>
          <a:off x="2857362" y="957235"/>
          <a:ext cx="504825" cy="531812"/>
        </p:xfrm>
        <a:graphic>
          <a:graphicData uri="http://schemas.openxmlformats.org/presentationml/2006/ole">
            <p:oleObj spid="_x0000_s718852" name="Equation" r:id="rId4" imgW="444240" imgH="469800" progId="Equation.DSMT4">
              <p:embed/>
            </p:oleObj>
          </a:graphicData>
        </a:graphic>
      </p:graphicFrame>
      <p:pic>
        <p:nvPicPr>
          <p:cNvPr id="7188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9201" y="3272503"/>
            <a:ext cx="1599081" cy="135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60" descr="Au_FermiSurf.gif"/>
          <p:cNvPicPr>
            <a:picLocks noChangeAspect="1"/>
          </p:cNvPicPr>
          <p:nvPr/>
        </p:nvPicPr>
        <p:blipFill>
          <a:blip r:embed="rId6" cstate="print"/>
          <a:srcRect l="15692" r="67657"/>
          <a:stretch>
            <a:fillRect/>
          </a:stretch>
        </p:blipFill>
        <p:spPr>
          <a:xfrm>
            <a:off x="6631388" y="4905955"/>
            <a:ext cx="1334287" cy="1233638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6575727" y="3387254"/>
            <a:ext cx="32412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570965" y="3173895"/>
            <a:ext cx="1160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i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6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≈ </a:t>
            </a:r>
            <a:r>
              <a:rPr lang="en-US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0.91</a:t>
            </a:r>
            <a:r>
              <a:rPr lang="en-US" sz="16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i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l"/>
            <a:r>
              <a:rPr lang="en-US" sz="16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i="1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≈ </a:t>
            </a:r>
            <a:r>
              <a:rPr lang="en-US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0.19</a:t>
            </a:r>
            <a:r>
              <a:rPr lang="en-US" sz="16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i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 bwMode="auto">
          <a:xfrm>
            <a:off x="1089329" y="2159753"/>
            <a:ext cx="95416" cy="91440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</a:gra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States in 1-, 2-, or 3-D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3353618"/>
            <a:ext cx="8229600" cy="271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 has N particles (n=N/V), total energy U (u=U/V)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obtained by counting states, e.g. in 3-D: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1506410" y="4285183"/>
          <a:ext cx="2305050" cy="963612"/>
        </p:xfrm>
        <a:graphic>
          <a:graphicData uri="http://schemas.openxmlformats.org/presentationml/2006/ole">
            <p:oleObj spid="_x0000_s723970" name="Equation" r:id="rId4" imgW="1155600" imgH="482400" progId="Equation.DSMT4">
              <p:embed/>
            </p:oleObj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506410" y="5202498"/>
          <a:ext cx="3673475" cy="963612"/>
        </p:xfrm>
        <a:graphic>
          <a:graphicData uri="http://schemas.openxmlformats.org/presentationml/2006/ole">
            <p:oleObj spid="_x0000_s723971" name="Equation" r:id="rId5" imgW="1841400" imgH="482400" progId="Equation.DSMT4">
              <p:embed/>
            </p:oleObj>
          </a:graphicData>
        </a:graphic>
      </p:graphicFrame>
      <p:cxnSp>
        <p:nvCxnSpPr>
          <p:cNvPr id="19" name="Straight Arrow Connector 18"/>
          <p:cNvCxnSpPr/>
          <p:nvPr/>
        </p:nvCxnSpPr>
        <p:spPr bwMode="auto">
          <a:xfrm rot="5400000">
            <a:off x="5985071" y="2211048"/>
            <a:ext cx="822960" cy="82296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6805533" y="2211048"/>
            <a:ext cx="118872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3462724" y="1536491"/>
            <a:ext cx="1371600" cy="137160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rot="16200000" flipV="1">
            <a:off x="6213672" y="1616688"/>
            <a:ext cx="118872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Oval 22"/>
          <p:cNvSpPr/>
          <p:nvPr/>
        </p:nvSpPr>
        <p:spPr>
          <a:xfrm rot="16200000">
            <a:off x="6099558" y="1506054"/>
            <a:ext cx="1425039" cy="1401288"/>
          </a:xfrm>
          <a:prstGeom prst="ellipse">
            <a:avLst/>
          </a:prstGeom>
          <a:solidFill>
            <a:schemeClr val="accent1">
              <a:alpha val="13000"/>
            </a:schemeClr>
          </a:solidFill>
          <a:ln w="0">
            <a:noFill/>
          </a:ln>
          <a:effectLst/>
          <a:scene3d>
            <a:camera prst="orthographicFront"/>
            <a:lightRig rig="threePt" dir="t"/>
          </a:scene3d>
          <a:sp3d prstMaterial="clear">
            <a:bevelT w="698500" h="698500"/>
            <a:bevelB w="698500" h="6985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4139782" y="2211048"/>
            <a:ext cx="118872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rot="16200000" flipV="1">
            <a:off x="3547921" y="1616688"/>
            <a:ext cx="118872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522155" y="2205473"/>
            <a:ext cx="210312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5400000">
            <a:off x="1434185" y="2204679"/>
            <a:ext cx="137160" cy="158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5400000">
            <a:off x="743388" y="2204679"/>
            <a:ext cx="137160" cy="158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5400000">
            <a:off x="2124982" y="2204679"/>
            <a:ext cx="137160" cy="158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1349116" y="1836296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6813030" y="1813810"/>
            <a:ext cx="584617" cy="38974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2385936" y="1801319"/>
            <a:ext cx="386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k</a:t>
            </a:r>
            <a:r>
              <a:rPr lang="en-US" sz="1600" baseline="-25000" dirty="0" err="1" smtClean="0"/>
              <a:t>x</a:t>
            </a:r>
            <a:endParaRPr lang="en-US" sz="1600" baseline="-25000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5116644" y="1841293"/>
            <a:ext cx="386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k</a:t>
            </a:r>
            <a:r>
              <a:rPr lang="en-US" sz="1600" baseline="-25000" dirty="0" err="1" smtClean="0"/>
              <a:t>x</a:t>
            </a:r>
            <a:endParaRPr lang="en-US" sz="1600" baseline="-25000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4194750" y="889418"/>
            <a:ext cx="386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k</a:t>
            </a:r>
            <a:r>
              <a:rPr lang="en-US" sz="1600" baseline="-25000" dirty="0" err="1" smtClean="0"/>
              <a:t>y</a:t>
            </a:r>
            <a:endParaRPr lang="en-US" sz="1600" baseline="-25000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7867339" y="1833797"/>
            <a:ext cx="386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k</a:t>
            </a:r>
            <a:r>
              <a:rPr lang="en-US" sz="1600" baseline="-25000" dirty="0" err="1" smtClean="0"/>
              <a:t>y</a:t>
            </a:r>
            <a:endParaRPr lang="en-US" sz="1600" baseline="-25000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5626309" y="2650762"/>
            <a:ext cx="386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k</a:t>
            </a:r>
            <a:r>
              <a:rPr lang="en-US" sz="1600" baseline="-25000" dirty="0" err="1" smtClean="0"/>
              <a:t>x</a:t>
            </a:r>
            <a:endParaRPr lang="en-US" sz="1600" baseline="-250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6840514" y="889418"/>
            <a:ext cx="386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k</a:t>
            </a:r>
            <a:r>
              <a:rPr lang="en-US" sz="1600" baseline="-25000" dirty="0" err="1" smtClean="0"/>
              <a:t>z</a:t>
            </a:r>
            <a:endParaRPr lang="en-US" sz="1600" baseline="-25000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7365169" y="1563974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k</a:t>
            </a:r>
            <a:endParaRPr lang="en-US" sz="1600" baseline="-25000" dirty="0" smtClean="0"/>
          </a:p>
        </p:txBody>
      </p:sp>
      <p:sp>
        <p:nvSpPr>
          <p:cNvPr id="39" name="Rectangle 38"/>
          <p:cNvSpPr>
            <a:spLocks noChangeAspect="1"/>
          </p:cNvSpPr>
          <p:nvPr/>
        </p:nvSpPr>
        <p:spPr bwMode="auto">
          <a:xfrm>
            <a:off x="6368995" y="1868557"/>
            <a:ext cx="137160" cy="137160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1Left"/>
            <a:lightRig rig="freezing" dir="t"/>
          </a:scene3d>
          <a:sp3d extrusionH="152400" contourW="12700" prstMaterial="translucentPowder">
            <a:contourClr>
              <a:schemeClr val="tx1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40" name="Curved Connector 33"/>
          <p:cNvCxnSpPr/>
          <p:nvPr/>
        </p:nvCxnSpPr>
        <p:spPr bwMode="auto">
          <a:xfrm>
            <a:off x="5915773" y="1550507"/>
            <a:ext cx="485025" cy="370728"/>
          </a:xfrm>
          <a:prstGeom prst="curvedConnector3">
            <a:avLst>
              <a:gd name="adj1" fmla="val 51639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41" name="Object 4"/>
          <p:cNvGraphicFramePr>
            <a:graphicFrameLocks noChangeAspect="1"/>
          </p:cNvGraphicFramePr>
          <p:nvPr/>
        </p:nvGraphicFramePr>
        <p:xfrm>
          <a:off x="5425635" y="1203726"/>
          <a:ext cx="504825" cy="531812"/>
        </p:xfrm>
        <a:graphic>
          <a:graphicData uri="http://schemas.openxmlformats.org/presentationml/2006/ole">
            <p:oleObj spid="_x0000_s723972" name="Equation" r:id="rId6" imgW="444240" imgH="469800" progId="Equation.DSMT4">
              <p:embed/>
            </p:oleObj>
          </a:graphicData>
        </a:graphic>
      </p:graphicFrame>
      <p:cxnSp>
        <p:nvCxnSpPr>
          <p:cNvPr id="44" name="Straight Connector 43"/>
          <p:cNvCxnSpPr/>
          <p:nvPr/>
        </p:nvCxnSpPr>
        <p:spPr bwMode="auto">
          <a:xfrm rot="5400000">
            <a:off x="1021076" y="2204679"/>
            <a:ext cx="137160" cy="158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rot="5400000">
            <a:off x="1120484" y="2204679"/>
            <a:ext cx="137160" cy="158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Curved Connector 33"/>
          <p:cNvCxnSpPr/>
          <p:nvPr/>
        </p:nvCxnSpPr>
        <p:spPr bwMode="auto">
          <a:xfrm rot="16200000" flipH="1">
            <a:off x="856255" y="1847189"/>
            <a:ext cx="427716" cy="152398"/>
          </a:xfrm>
          <a:prstGeom prst="curvedConnector3">
            <a:avLst>
              <a:gd name="adj1" fmla="val 50000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47" name="Object 4"/>
          <p:cNvGraphicFramePr>
            <a:graphicFrameLocks noChangeAspect="1"/>
          </p:cNvGraphicFramePr>
          <p:nvPr/>
        </p:nvGraphicFramePr>
        <p:xfrm>
          <a:off x="692192" y="1233419"/>
          <a:ext cx="447675" cy="488950"/>
        </p:xfrm>
        <a:graphic>
          <a:graphicData uri="http://schemas.openxmlformats.org/presentationml/2006/ole">
            <p:oleObj spid="_x0000_s723973" name="Equation" r:id="rId7" imgW="393480" imgH="431640" progId="Equation.DSMT4">
              <p:embed/>
            </p:oleObj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Probability Distribution?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134"/>
            <a:ext cx="8229600" cy="509745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Probability (0</a:t>
            </a:r>
            <a:r>
              <a:rPr lang="en-US" dirty="0" smtClean="0">
                <a:cs typeface="Arial"/>
              </a:rPr>
              <a:t> ≤ f(k) ≤ 1) that a parking spot is occupied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latin typeface="Arial"/>
                <a:cs typeface="Arial"/>
              </a:rPr>
              <a:t>Probability must be properly normalized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2200" dirty="0" smtClean="0"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2200" dirty="0" smtClean="0"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latin typeface="Arial"/>
                <a:cs typeface="Arial"/>
              </a:rPr>
              <a:t>Just like the number of particles must add up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2200" dirty="0" smtClean="0"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2200" dirty="0" smtClean="0"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latin typeface="Arial"/>
                <a:cs typeface="Arial"/>
              </a:rPr>
              <a:t>But people generally prefer to work with </a:t>
            </a:r>
            <a:r>
              <a:rPr lang="en-US" i="1" u="sng" dirty="0" smtClean="0">
                <a:latin typeface="Arial"/>
                <a:cs typeface="Arial"/>
              </a:rPr>
              <a:t>energy</a:t>
            </a:r>
            <a:r>
              <a:rPr lang="en-US" dirty="0" smtClean="0">
                <a:latin typeface="Arial"/>
                <a:cs typeface="Arial"/>
              </a:rPr>
              <a:t> distributions, so we convert everything to E instead of k,</a:t>
            </a:r>
            <a:r>
              <a:rPr lang="en-US" dirty="0"/>
              <a:t> </a:t>
            </a:r>
            <a:r>
              <a:rPr lang="en-US" dirty="0" smtClean="0"/>
              <a:t>and work with </a:t>
            </a:r>
            <a:r>
              <a:rPr lang="en-US" dirty="0" smtClean="0">
                <a:cs typeface="Arial"/>
              </a:rPr>
              <a:t>integrals rather than sums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707586" name="Object 2"/>
          <p:cNvGraphicFramePr>
            <a:graphicFrameLocks noChangeAspect="1"/>
          </p:cNvGraphicFramePr>
          <p:nvPr/>
        </p:nvGraphicFramePr>
        <p:xfrm>
          <a:off x="2801193" y="2463784"/>
          <a:ext cx="1444625" cy="684213"/>
        </p:xfrm>
        <a:graphic>
          <a:graphicData uri="http://schemas.openxmlformats.org/presentationml/2006/ole">
            <p:oleObj spid="_x0000_s707586" name="Equation" r:id="rId4" imgW="723600" imgH="342720" progId="Equation.DSMT4">
              <p:embed/>
            </p:oleObj>
          </a:graphicData>
        </a:graphic>
      </p:graphicFrame>
      <p:graphicFrame>
        <p:nvGraphicFramePr>
          <p:cNvPr id="707587" name="Object 3"/>
          <p:cNvGraphicFramePr>
            <a:graphicFrameLocks noChangeAspect="1"/>
          </p:cNvGraphicFramePr>
          <p:nvPr/>
        </p:nvGraphicFramePr>
        <p:xfrm>
          <a:off x="2801938" y="3935210"/>
          <a:ext cx="3368675" cy="684213"/>
        </p:xfrm>
        <a:graphic>
          <a:graphicData uri="http://schemas.openxmlformats.org/presentationml/2006/ole">
            <p:oleObj spid="_x0000_s707587" name="Equation" r:id="rId5" imgW="1688760" imgH="342720" progId="Equation.DSMT4">
              <p:embed/>
            </p:oleObj>
          </a:graphicData>
        </a:graphic>
      </p:graphicFrame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99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9316" y="896261"/>
            <a:ext cx="3244666" cy="246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3827"/>
            <a:ext cx="8257348" cy="719011"/>
          </a:xfrm>
        </p:spPr>
        <p:txBody>
          <a:bodyPr/>
          <a:lstStyle/>
          <a:p>
            <a:r>
              <a:rPr lang="en-US" dirty="0" smtClean="0"/>
              <a:t>Fermi-Dirac vs. Bose-Einstein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71707"/>
            <a:ext cx="8229600" cy="890551"/>
          </a:xfrm>
        </p:spPr>
        <p:txBody>
          <a:bodyPr/>
          <a:lstStyle/>
          <a:p>
            <a:r>
              <a:rPr lang="en-US" dirty="0" smtClean="0"/>
              <a:t>In the limit of high energy, both reduce to the classical Boltzmann statistics: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724994" name="Object 2"/>
          <p:cNvGraphicFramePr>
            <a:graphicFrameLocks noChangeAspect="1"/>
          </p:cNvGraphicFramePr>
          <p:nvPr/>
        </p:nvGraphicFramePr>
        <p:xfrm>
          <a:off x="970056" y="3394718"/>
          <a:ext cx="2616200" cy="1050925"/>
        </p:xfrm>
        <a:graphic>
          <a:graphicData uri="http://schemas.openxmlformats.org/presentationml/2006/ole">
            <p:oleObj spid="_x0000_s724994" name="Equation" r:id="rId5" imgW="1676160" imgH="672840" progId="Equation.DSMT4">
              <p:embed/>
            </p:oleObj>
          </a:graphicData>
        </a:graphic>
      </p:graphicFrame>
      <p:graphicFrame>
        <p:nvGraphicFramePr>
          <p:cNvPr id="724995" name="Object 3"/>
          <p:cNvGraphicFramePr>
            <a:graphicFrameLocks noChangeAspect="1"/>
          </p:cNvGraphicFramePr>
          <p:nvPr/>
        </p:nvGraphicFramePr>
        <p:xfrm>
          <a:off x="5414867" y="3394718"/>
          <a:ext cx="2300288" cy="1050925"/>
        </p:xfrm>
        <a:graphic>
          <a:graphicData uri="http://schemas.openxmlformats.org/presentationml/2006/ole">
            <p:oleObj spid="_x0000_s724995" name="Equation" r:id="rId6" imgW="1473120" imgH="67284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4883" y="4485863"/>
            <a:ext cx="2908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i="1" dirty="0" smtClean="0"/>
              <a:t>Fermions = half-integer spin</a:t>
            </a:r>
          </a:p>
          <a:p>
            <a:pPr algn="l"/>
            <a:r>
              <a:rPr lang="en-US" sz="1400" i="1" dirty="0" smtClean="0"/>
              <a:t>(electrons, protons, neutrons)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77621" y="4485863"/>
            <a:ext cx="2956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i="1" dirty="0" smtClean="0"/>
              <a:t>Bosons = integer spin</a:t>
            </a:r>
          </a:p>
          <a:p>
            <a:pPr algn="l"/>
            <a:r>
              <a:rPr lang="en-US" sz="1400" i="1" dirty="0" smtClean="0"/>
              <a:t>(phonons, photons, </a:t>
            </a:r>
            <a:r>
              <a:rPr lang="en-US" sz="1400" i="1" baseline="30000" dirty="0" smtClean="0"/>
              <a:t>12</a:t>
            </a:r>
            <a:r>
              <a:rPr lang="en-US" sz="1400" i="1" dirty="0" smtClean="0"/>
              <a:t>C nuclei)</a:t>
            </a:r>
          </a:p>
        </p:txBody>
      </p:sp>
      <p:pic>
        <p:nvPicPr>
          <p:cNvPr id="72499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885" y="904808"/>
            <a:ext cx="3212511" cy="244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 bwMode="auto">
          <a:xfrm rot="10800000">
            <a:off x="2441053" y="1383527"/>
            <a:ext cx="349855" cy="1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2409248" y="2019633"/>
            <a:ext cx="572493" cy="27034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2846568" y="2369489"/>
            <a:ext cx="238539" cy="95415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2735250" y="1224500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01406" y="1615440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T=300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93564" y="2046135"/>
            <a:ext cx="7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T=1000</a:t>
            </a:r>
          </a:p>
        </p:txBody>
      </p:sp>
      <p:cxnSp>
        <p:nvCxnSpPr>
          <p:cNvPr id="45" name="Straight Arrow Connector 44"/>
          <p:cNvCxnSpPr/>
          <p:nvPr/>
        </p:nvCxnSpPr>
        <p:spPr bwMode="auto">
          <a:xfrm rot="5400000">
            <a:off x="5649403" y="1698931"/>
            <a:ext cx="724896" cy="491652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rot="5400000">
            <a:off x="5887943" y="2158780"/>
            <a:ext cx="469126" cy="397562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rot="5400000">
            <a:off x="6428628" y="2422497"/>
            <a:ext cx="231913" cy="173601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6052270" y="1321241"/>
            <a:ext cx="503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101308" y="1855302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T=300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460438" y="2142874"/>
            <a:ext cx="7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T=1000</a:t>
            </a:r>
          </a:p>
        </p:txBody>
      </p:sp>
      <p:cxnSp>
        <p:nvCxnSpPr>
          <p:cNvPr id="59" name="Straight Arrow Connector 58"/>
          <p:cNvCxnSpPr/>
          <p:nvPr/>
        </p:nvCxnSpPr>
        <p:spPr bwMode="auto">
          <a:xfrm rot="16200000" flipV="1">
            <a:off x="5474479" y="1029693"/>
            <a:ext cx="437322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5687840" y="750072"/>
            <a:ext cx="36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∞</a:t>
            </a:r>
            <a:endParaRPr lang="en-US" sz="2000" b="1" dirty="0" smtClean="0"/>
          </a:p>
        </p:txBody>
      </p:sp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1898" y="3571876"/>
            <a:ext cx="3487466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and (Non-)Equilibrium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2648"/>
            <a:ext cx="8229600" cy="2171369"/>
          </a:xfrm>
        </p:spPr>
        <p:txBody>
          <a:bodyPr/>
          <a:lstStyle/>
          <a:p>
            <a:r>
              <a:rPr lang="en-US" dirty="0" smtClean="0"/>
              <a:t>Statistical distributions (FD or BE) establish a link between temperature, quantum state, and energy level</a:t>
            </a:r>
          </a:p>
          <a:p>
            <a:r>
              <a:rPr lang="en-US" dirty="0" smtClean="0"/>
              <a:t>Particles in thermal equilibrium obey FD or BE statistics</a:t>
            </a:r>
          </a:p>
          <a:p>
            <a:r>
              <a:rPr lang="en-US" dirty="0" smtClean="0"/>
              <a:t>Hence </a:t>
            </a:r>
            <a:r>
              <a:rPr lang="en-US" u="sng" dirty="0" smtClean="0"/>
              <a:t>temperature</a:t>
            </a:r>
            <a:r>
              <a:rPr lang="en-US" dirty="0" smtClean="0"/>
              <a:t> is a measure of the internal energy of a system in </a:t>
            </a:r>
            <a:r>
              <a:rPr lang="en-US" u="sng" dirty="0" smtClean="0"/>
              <a:t>thermal equilibrium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3795677"/>
            <a:ext cx="4574650" cy="23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spcBef>
                <a:spcPts val="1200"/>
              </a:spcBef>
              <a:buFontTx/>
              <a:buChar char="•"/>
            </a:pPr>
            <a:r>
              <a:rPr lang="en-US" sz="2000" kern="0" dirty="0" smtClean="0">
                <a:solidFill>
                  <a:srgbClr val="333399"/>
                </a:solidFill>
                <a:latin typeface="Arial"/>
              </a:rPr>
              <a:t>What if (through an external process) I greatly boost occupation of electrons at E=0.1 eV?</a:t>
            </a:r>
          </a:p>
          <a:p>
            <a:pPr marL="342900" lvl="0" indent="-342900" algn="l">
              <a:spcBef>
                <a:spcPts val="1200"/>
              </a:spcBef>
              <a:buFontTx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Result: “hot electrons” with effective temperature</a:t>
            </a:r>
            <a:r>
              <a:rPr lang="en-US" sz="2000" kern="0" dirty="0" smtClean="0">
                <a:solidFill>
                  <a:schemeClr val="accent2"/>
                </a:solidFill>
                <a:latin typeface="+mn-lt"/>
              </a:rPr>
              <a:t>, e.g., at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T=1000 K</a:t>
            </a:r>
          </a:p>
          <a:p>
            <a:pPr marL="342900" lvl="0" indent="-342900" algn="l">
              <a:spcBef>
                <a:spcPts val="1200"/>
              </a:spcBef>
              <a:buFontTx/>
              <a:buChar char="•"/>
            </a:pPr>
            <a:r>
              <a:rPr lang="en-US" sz="2000" kern="0" baseline="0" dirty="0" smtClean="0">
                <a:solidFill>
                  <a:schemeClr val="accent2"/>
                </a:solidFill>
                <a:latin typeface="+mn-lt"/>
              </a:rPr>
              <a:t>Non-equilibrium distribution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rot="16200000" flipV="1">
            <a:off x="6603565" y="5307496"/>
            <a:ext cx="373711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10800000" flipV="1">
            <a:off x="6790423" y="5120640"/>
            <a:ext cx="87463" cy="1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16200000" flipV="1">
            <a:off x="6674663" y="5321609"/>
            <a:ext cx="393192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6329250" y="4707177"/>
            <a:ext cx="667906" cy="33394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6822227" y="4961615"/>
            <a:ext cx="222637" cy="12721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577063" y="4279125"/>
            <a:ext cx="8611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T=300 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01029" y="4654171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T=1000 K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6806031" y="5391034"/>
            <a:ext cx="54864" cy="134635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4" y="123825"/>
            <a:ext cx="8505826" cy="646331"/>
          </a:xfrm>
        </p:spPr>
        <p:txBody>
          <a:bodyPr/>
          <a:lstStyle/>
          <a:p>
            <a:r>
              <a:rPr lang="en-US" dirty="0" smtClean="0"/>
              <a:t>Counting Free Electrons in a 3-D Metal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727042" name="Object 2"/>
          <p:cNvGraphicFramePr>
            <a:graphicFrameLocks noChangeAspect="1"/>
          </p:cNvGraphicFramePr>
          <p:nvPr/>
        </p:nvGraphicFramePr>
        <p:xfrm>
          <a:off x="409574" y="1104900"/>
          <a:ext cx="5902325" cy="1014413"/>
        </p:xfrm>
        <a:graphic>
          <a:graphicData uri="http://schemas.openxmlformats.org/presentationml/2006/ole">
            <p:oleObj spid="_x0000_s727042" name="Equation" r:id="rId4" imgW="2958840" imgH="507960" progId="Equation.DSMT4">
              <p:embed/>
            </p:oleObj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 rot="5400000" flipH="1" flipV="1">
            <a:off x="4049014" y="2074985"/>
            <a:ext cx="650631" cy="1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4106443" y="2415158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spin</a:t>
            </a:r>
          </a:p>
        </p:txBody>
      </p:sp>
      <p:sp>
        <p:nvSpPr>
          <p:cNvPr id="12" name="Right Brace 11"/>
          <p:cNvSpPr/>
          <p:nvPr/>
        </p:nvSpPr>
        <p:spPr bwMode="auto">
          <a:xfrm rot="5400000">
            <a:off x="4942158" y="1647698"/>
            <a:ext cx="219808" cy="1100759"/>
          </a:xfrm>
          <a:prstGeom prst="rightBrace">
            <a:avLst>
              <a:gd name="adj1" fmla="val 52333"/>
              <a:gd name="adj2" fmla="val 50000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7599" y="2303792"/>
            <a:ext cx="2168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# states in k-space</a:t>
            </a:r>
          </a:p>
          <a:p>
            <a:pPr algn="l"/>
            <a:r>
              <a:rPr lang="en-US" sz="1600" dirty="0" smtClean="0"/>
              <a:t>spherical shell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idx="1"/>
          </p:nvPr>
        </p:nvSpPr>
        <p:spPr>
          <a:xfrm>
            <a:off x="457200" y="5407269"/>
            <a:ext cx="8229600" cy="852854"/>
          </a:xfrm>
        </p:spPr>
        <p:txBody>
          <a:bodyPr/>
          <a:lstStyle/>
          <a:p>
            <a:r>
              <a:rPr lang="en-US" dirty="0" smtClean="0"/>
              <a:t>Convert integral over </a:t>
            </a:r>
            <a:r>
              <a:rPr lang="en-US" i="1" dirty="0" smtClean="0"/>
              <a:t>k</a:t>
            </a:r>
            <a:r>
              <a:rPr lang="en-US" dirty="0" smtClean="0"/>
              <a:t> to integral over </a:t>
            </a:r>
            <a:r>
              <a:rPr lang="en-US" i="1" dirty="0" smtClean="0"/>
              <a:t>E</a:t>
            </a:r>
            <a:r>
              <a:rPr lang="en-US" dirty="0" smtClean="0"/>
              <a:t> since we know energy distribution (for electrons, Fermi-Dirac)</a:t>
            </a:r>
            <a:endParaRPr lang="en-US" dirty="0"/>
          </a:p>
        </p:txBody>
      </p:sp>
      <p:pic>
        <p:nvPicPr>
          <p:cNvPr id="7270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2322" y="2474529"/>
            <a:ext cx="6832723" cy="275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3825"/>
            <a:ext cx="8229600" cy="646331"/>
          </a:xfrm>
        </p:spPr>
        <p:txBody>
          <a:bodyPr/>
          <a:lstStyle/>
          <a:p>
            <a:r>
              <a:rPr lang="en-US" dirty="0" smtClean="0"/>
              <a:t>Counting Free Electrons Over 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011125"/>
            <a:ext cx="8229600" cy="861642"/>
          </a:xfrm>
        </p:spPr>
        <p:txBody>
          <a:bodyPr/>
          <a:lstStyle/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2000" dirty="0" smtClean="0">
                <a:latin typeface="Arial" charset="0"/>
                <a:sym typeface="Symbol" pitchFamily="18" charset="2"/>
              </a:rPr>
              <a:t>At </a:t>
            </a:r>
            <a:r>
              <a:rPr lang="en-US" sz="2000" i="1" dirty="0" smtClean="0">
                <a:latin typeface="Arial" charset="0"/>
                <a:sym typeface="Symbol" pitchFamily="18" charset="2"/>
              </a:rPr>
              <a:t>T </a:t>
            </a:r>
            <a:r>
              <a:rPr lang="en-US" sz="2000" dirty="0" smtClean="0">
                <a:latin typeface="Arial" charset="0"/>
                <a:sym typeface="Symbol" pitchFamily="18" charset="2"/>
              </a:rPr>
              <a:t>= 0, all states up to </a:t>
            </a:r>
            <a:r>
              <a:rPr lang="en-US" sz="2000" i="1" dirty="0" smtClean="0">
                <a:latin typeface="Arial" charset="0"/>
                <a:sym typeface="Symbol" pitchFamily="18" charset="2"/>
              </a:rPr>
              <a:t>E</a:t>
            </a:r>
            <a:r>
              <a:rPr lang="en-US" sz="2000" i="1" baseline="-25000" dirty="0" smtClean="0">
                <a:latin typeface="Arial" charset="0"/>
                <a:sym typeface="Symbol" pitchFamily="18" charset="2"/>
              </a:rPr>
              <a:t>F</a:t>
            </a:r>
            <a:r>
              <a:rPr lang="en-US" sz="2000" dirty="0" smtClean="0">
                <a:latin typeface="Arial" charset="0"/>
                <a:sym typeface="Symbol" pitchFamily="18" charset="2"/>
              </a:rPr>
              <a:t> are filled, and above are empty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2000" dirty="0" smtClean="0">
                <a:latin typeface="Arial" charset="0"/>
                <a:sym typeface="Symbol" pitchFamily="18" charset="2"/>
              </a:rPr>
              <a:t>This also serves as a definition of E</a:t>
            </a:r>
            <a:r>
              <a:rPr lang="en-US" sz="2000" baseline="-25000" dirty="0" smtClean="0">
                <a:latin typeface="Arial" charset="0"/>
                <a:sym typeface="Symbol" pitchFamily="18" charset="2"/>
              </a:rPr>
              <a:t>F</a:t>
            </a:r>
            <a:endParaRPr lang="en-US" sz="2000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729090" name="Object 2"/>
          <p:cNvGraphicFramePr>
            <a:graphicFrameLocks noChangeAspect="1"/>
          </p:cNvGraphicFramePr>
          <p:nvPr/>
        </p:nvGraphicFramePr>
        <p:xfrm>
          <a:off x="4750777" y="1919286"/>
          <a:ext cx="2381250" cy="693738"/>
        </p:xfrm>
        <a:graphic>
          <a:graphicData uri="http://schemas.openxmlformats.org/presentationml/2006/ole">
            <p:oleObj spid="_x0000_s729090" name="Equation" r:id="rId4" imgW="1650960" imgH="482400" progId="Equation.3">
              <p:embed/>
            </p:oleObj>
          </a:graphicData>
        </a:graphic>
      </p:graphicFrame>
      <p:graphicFrame>
        <p:nvGraphicFramePr>
          <p:cNvPr id="729091" name="Object 3"/>
          <p:cNvGraphicFramePr>
            <a:graphicFrameLocks noChangeAspect="1"/>
          </p:cNvGraphicFramePr>
          <p:nvPr/>
        </p:nvGraphicFramePr>
        <p:xfrm>
          <a:off x="2193437" y="1924049"/>
          <a:ext cx="1736725" cy="684213"/>
        </p:xfrm>
        <a:graphic>
          <a:graphicData uri="http://schemas.openxmlformats.org/presentationml/2006/ole">
            <p:oleObj spid="_x0000_s729091" name="Equation" r:id="rId5" imgW="1218960" imgH="482400" progId="Equation.3">
              <p:embed/>
            </p:oleObj>
          </a:graphicData>
        </a:graphic>
      </p:graphicFrame>
      <p:graphicFrame>
        <p:nvGraphicFramePr>
          <p:cNvPr id="729092" name="Object 4"/>
          <p:cNvGraphicFramePr>
            <a:graphicFrameLocks noChangeAspect="1"/>
          </p:cNvGraphicFramePr>
          <p:nvPr/>
        </p:nvGraphicFramePr>
        <p:xfrm>
          <a:off x="404446" y="2725738"/>
          <a:ext cx="5473700" cy="782637"/>
        </p:xfrm>
        <a:graphic>
          <a:graphicData uri="http://schemas.openxmlformats.org/presentationml/2006/ole">
            <p:oleObj spid="_x0000_s729092" name="Equation" r:id="rId6" imgW="3416040" imgH="495000" progId="Equation.DSMT4">
              <p:embed/>
            </p:oleObj>
          </a:graphicData>
        </a:graphic>
      </p:graphicFrame>
      <p:graphicFrame>
        <p:nvGraphicFramePr>
          <p:cNvPr id="729093" name="Object 5"/>
          <p:cNvGraphicFramePr>
            <a:graphicFrameLocks noChangeAspect="1"/>
          </p:cNvGraphicFramePr>
          <p:nvPr/>
        </p:nvGraphicFramePr>
        <p:xfrm>
          <a:off x="404446" y="3575171"/>
          <a:ext cx="2716213" cy="676275"/>
        </p:xfrm>
        <a:graphic>
          <a:graphicData uri="http://schemas.openxmlformats.org/presentationml/2006/ole">
            <p:oleObj spid="_x0000_s729093" name="Equation" r:id="rId7" imgW="2031840" imgH="469800" progId="Equation.3">
              <p:embed/>
            </p:oleObj>
          </a:graphicData>
        </a:graphic>
      </p:graphicFrame>
      <p:graphicFrame>
        <p:nvGraphicFramePr>
          <p:cNvPr id="729094" name="Object 6"/>
          <p:cNvGraphicFramePr>
            <a:graphicFrameLocks noChangeAspect="1"/>
          </p:cNvGraphicFramePr>
          <p:nvPr/>
        </p:nvGraphicFramePr>
        <p:xfrm>
          <a:off x="404446" y="4368800"/>
          <a:ext cx="3405188" cy="714375"/>
        </p:xfrm>
        <a:graphic>
          <a:graphicData uri="http://schemas.openxmlformats.org/presentationml/2006/ole">
            <p:oleObj spid="_x0000_s729094" name="Equation" r:id="rId8" imgW="2361960" imgH="495000" progId="Equation.DSMT4">
              <p:embed/>
            </p:oleObj>
          </a:graphicData>
        </a:graphic>
      </p:graphicFrame>
      <p:graphicFrame>
        <p:nvGraphicFramePr>
          <p:cNvPr id="729095" name="Object 7"/>
          <p:cNvGraphicFramePr>
            <a:graphicFrameLocks noChangeAspect="1"/>
          </p:cNvGraphicFramePr>
          <p:nvPr/>
        </p:nvGraphicFramePr>
        <p:xfrm>
          <a:off x="404446" y="5243513"/>
          <a:ext cx="2324100" cy="346075"/>
        </p:xfrm>
        <a:graphic>
          <a:graphicData uri="http://schemas.openxmlformats.org/presentationml/2006/ole">
            <p:oleObj spid="_x0000_s729095" name="Equation" r:id="rId9" imgW="1612800" imgH="241200" progId="Equation.DSMT4">
              <p:embed/>
            </p:oleObj>
          </a:graphicData>
        </a:graphic>
      </p:graphicFrame>
      <p:sp>
        <p:nvSpPr>
          <p:cNvPr id="11" name="Line 18"/>
          <p:cNvSpPr>
            <a:spLocks noChangeShapeType="1"/>
          </p:cNvSpPr>
          <p:nvPr/>
        </p:nvSpPr>
        <p:spPr bwMode="auto">
          <a:xfrm flipV="1">
            <a:off x="5624147" y="3548793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>
            <a:off x="5624147" y="6139593"/>
            <a:ext cx="198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5624147" y="4172680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5207979" y="3610701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endParaRPr lang="en-US" sz="2000" i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" name="Freeform 23"/>
          <p:cNvSpPr>
            <a:spLocks/>
          </p:cNvSpPr>
          <p:nvPr/>
        </p:nvSpPr>
        <p:spPr bwMode="auto">
          <a:xfrm>
            <a:off x="5624147" y="4158393"/>
            <a:ext cx="1752600" cy="1981200"/>
          </a:xfrm>
          <a:custGeom>
            <a:avLst/>
            <a:gdLst/>
            <a:ahLst/>
            <a:cxnLst>
              <a:cxn ang="0">
                <a:pos x="0" y="1207"/>
              </a:cxn>
              <a:cxn ang="0">
                <a:pos x="9" y="13"/>
              </a:cxn>
              <a:cxn ang="0">
                <a:pos x="894" y="22"/>
              </a:cxn>
              <a:cxn ang="0">
                <a:pos x="1068" y="25"/>
              </a:cxn>
              <a:cxn ang="0">
                <a:pos x="1065" y="103"/>
              </a:cxn>
              <a:cxn ang="0">
                <a:pos x="1047" y="163"/>
              </a:cxn>
              <a:cxn ang="0">
                <a:pos x="1008" y="283"/>
              </a:cxn>
              <a:cxn ang="0">
                <a:pos x="981" y="355"/>
              </a:cxn>
              <a:cxn ang="0">
                <a:pos x="960" y="391"/>
              </a:cxn>
              <a:cxn ang="0">
                <a:pos x="921" y="481"/>
              </a:cxn>
              <a:cxn ang="0">
                <a:pos x="897" y="514"/>
              </a:cxn>
              <a:cxn ang="0">
                <a:pos x="882" y="550"/>
              </a:cxn>
              <a:cxn ang="0">
                <a:pos x="852" y="616"/>
              </a:cxn>
              <a:cxn ang="0">
                <a:pos x="840" y="634"/>
              </a:cxn>
              <a:cxn ang="0">
                <a:pos x="798" y="694"/>
              </a:cxn>
              <a:cxn ang="0">
                <a:pos x="756" y="745"/>
              </a:cxn>
              <a:cxn ang="0">
                <a:pos x="744" y="763"/>
              </a:cxn>
              <a:cxn ang="0">
                <a:pos x="717" y="775"/>
              </a:cxn>
              <a:cxn ang="0">
                <a:pos x="693" y="811"/>
              </a:cxn>
              <a:cxn ang="0">
                <a:pos x="666" y="823"/>
              </a:cxn>
              <a:cxn ang="0">
                <a:pos x="642" y="856"/>
              </a:cxn>
              <a:cxn ang="0">
                <a:pos x="621" y="880"/>
              </a:cxn>
              <a:cxn ang="0">
                <a:pos x="594" y="913"/>
              </a:cxn>
              <a:cxn ang="0">
                <a:pos x="546" y="964"/>
              </a:cxn>
              <a:cxn ang="0">
                <a:pos x="522" y="985"/>
              </a:cxn>
              <a:cxn ang="0">
                <a:pos x="504" y="991"/>
              </a:cxn>
              <a:cxn ang="0">
                <a:pos x="468" y="1021"/>
              </a:cxn>
              <a:cxn ang="0">
                <a:pos x="450" y="1033"/>
              </a:cxn>
              <a:cxn ang="0">
                <a:pos x="441" y="1039"/>
              </a:cxn>
              <a:cxn ang="0">
                <a:pos x="417" y="1057"/>
              </a:cxn>
              <a:cxn ang="0">
                <a:pos x="393" y="1075"/>
              </a:cxn>
              <a:cxn ang="0">
                <a:pos x="303" y="1126"/>
              </a:cxn>
              <a:cxn ang="0">
                <a:pos x="267" y="1144"/>
              </a:cxn>
              <a:cxn ang="0">
                <a:pos x="249" y="1150"/>
              </a:cxn>
              <a:cxn ang="0">
                <a:pos x="162" y="1180"/>
              </a:cxn>
              <a:cxn ang="0">
                <a:pos x="30" y="1198"/>
              </a:cxn>
              <a:cxn ang="0">
                <a:pos x="0" y="1207"/>
              </a:cxn>
            </a:cxnLst>
            <a:rect l="0" t="0" r="r" b="b"/>
            <a:pathLst>
              <a:path w="1092" h="1207">
                <a:moveTo>
                  <a:pt x="0" y="1207"/>
                </a:moveTo>
                <a:cubicBezTo>
                  <a:pt x="5" y="809"/>
                  <a:pt x="8" y="412"/>
                  <a:pt x="9" y="13"/>
                </a:cubicBezTo>
                <a:cubicBezTo>
                  <a:pt x="304" y="23"/>
                  <a:pt x="599" y="20"/>
                  <a:pt x="894" y="22"/>
                </a:cubicBezTo>
                <a:cubicBezTo>
                  <a:pt x="952" y="23"/>
                  <a:pt x="1016" y="0"/>
                  <a:pt x="1068" y="25"/>
                </a:cubicBezTo>
                <a:cubicBezTo>
                  <a:pt x="1092" y="36"/>
                  <a:pt x="1067" y="77"/>
                  <a:pt x="1065" y="103"/>
                </a:cubicBezTo>
                <a:cubicBezTo>
                  <a:pt x="1064" y="122"/>
                  <a:pt x="1052" y="144"/>
                  <a:pt x="1047" y="163"/>
                </a:cubicBezTo>
                <a:cubicBezTo>
                  <a:pt x="1039" y="196"/>
                  <a:pt x="1040" y="262"/>
                  <a:pt x="1008" y="283"/>
                </a:cubicBezTo>
                <a:cubicBezTo>
                  <a:pt x="1000" y="307"/>
                  <a:pt x="989" y="330"/>
                  <a:pt x="981" y="355"/>
                </a:cubicBezTo>
                <a:cubicBezTo>
                  <a:pt x="975" y="373"/>
                  <a:pt x="979" y="385"/>
                  <a:pt x="960" y="391"/>
                </a:cubicBezTo>
                <a:cubicBezTo>
                  <a:pt x="949" y="424"/>
                  <a:pt x="940" y="452"/>
                  <a:pt x="921" y="481"/>
                </a:cubicBezTo>
                <a:cubicBezTo>
                  <a:pt x="913" y="494"/>
                  <a:pt x="910" y="505"/>
                  <a:pt x="897" y="514"/>
                </a:cubicBezTo>
                <a:cubicBezTo>
                  <a:pt x="893" y="527"/>
                  <a:pt x="886" y="538"/>
                  <a:pt x="882" y="550"/>
                </a:cubicBezTo>
                <a:cubicBezTo>
                  <a:pt x="874" y="577"/>
                  <a:pt x="877" y="599"/>
                  <a:pt x="852" y="616"/>
                </a:cubicBezTo>
                <a:cubicBezTo>
                  <a:pt x="842" y="646"/>
                  <a:pt x="859" y="600"/>
                  <a:pt x="840" y="634"/>
                </a:cubicBezTo>
                <a:cubicBezTo>
                  <a:pt x="828" y="655"/>
                  <a:pt x="820" y="680"/>
                  <a:pt x="798" y="694"/>
                </a:cubicBezTo>
                <a:cubicBezTo>
                  <a:pt x="786" y="712"/>
                  <a:pt x="769" y="726"/>
                  <a:pt x="756" y="745"/>
                </a:cubicBezTo>
                <a:cubicBezTo>
                  <a:pt x="752" y="751"/>
                  <a:pt x="751" y="761"/>
                  <a:pt x="744" y="763"/>
                </a:cubicBezTo>
                <a:cubicBezTo>
                  <a:pt x="723" y="770"/>
                  <a:pt x="731" y="765"/>
                  <a:pt x="717" y="775"/>
                </a:cubicBezTo>
                <a:cubicBezTo>
                  <a:pt x="716" y="776"/>
                  <a:pt x="698" y="809"/>
                  <a:pt x="693" y="811"/>
                </a:cubicBezTo>
                <a:cubicBezTo>
                  <a:pt x="672" y="818"/>
                  <a:pt x="680" y="813"/>
                  <a:pt x="666" y="823"/>
                </a:cubicBezTo>
                <a:cubicBezTo>
                  <a:pt x="659" y="834"/>
                  <a:pt x="653" y="849"/>
                  <a:pt x="642" y="856"/>
                </a:cubicBezTo>
                <a:cubicBezTo>
                  <a:pt x="638" y="868"/>
                  <a:pt x="632" y="873"/>
                  <a:pt x="621" y="880"/>
                </a:cubicBezTo>
                <a:cubicBezTo>
                  <a:pt x="617" y="893"/>
                  <a:pt x="603" y="902"/>
                  <a:pt x="594" y="913"/>
                </a:cubicBezTo>
                <a:cubicBezTo>
                  <a:pt x="579" y="931"/>
                  <a:pt x="566" y="951"/>
                  <a:pt x="546" y="964"/>
                </a:cubicBezTo>
                <a:cubicBezTo>
                  <a:pt x="536" y="979"/>
                  <a:pt x="543" y="971"/>
                  <a:pt x="522" y="985"/>
                </a:cubicBezTo>
                <a:cubicBezTo>
                  <a:pt x="517" y="989"/>
                  <a:pt x="504" y="991"/>
                  <a:pt x="504" y="991"/>
                </a:cubicBezTo>
                <a:cubicBezTo>
                  <a:pt x="497" y="1012"/>
                  <a:pt x="483" y="1011"/>
                  <a:pt x="468" y="1021"/>
                </a:cubicBezTo>
                <a:cubicBezTo>
                  <a:pt x="462" y="1025"/>
                  <a:pt x="456" y="1029"/>
                  <a:pt x="450" y="1033"/>
                </a:cubicBezTo>
                <a:cubicBezTo>
                  <a:pt x="447" y="1035"/>
                  <a:pt x="441" y="1039"/>
                  <a:pt x="441" y="1039"/>
                </a:cubicBezTo>
                <a:cubicBezTo>
                  <a:pt x="434" y="1049"/>
                  <a:pt x="429" y="1053"/>
                  <a:pt x="417" y="1057"/>
                </a:cubicBezTo>
                <a:cubicBezTo>
                  <a:pt x="409" y="1068"/>
                  <a:pt x="403" y="1066"/>
                  <a:pt x="393" y="1075"/>
                </a:cubicBezTo>
                <a:cubicBezTo>
                  <a:pt x="368" y="1096"/>
                  <a:pt x="333" y="1113"/>
                  <a:pt x="303" y="1126"/>
                </a:cubicBezTo>
                <a:cubicBezTo>
                  <a:pt x="291" y="1131"/>
                  <a:pt x="280" y="1140"/>
                  <a:pt x="267" y="1144"/>
                </a:cubicBezTo>
                <a:cubicBezTo>
                  <a:pt x="261" y="1146"/>
                  <a:pt x="249" y="1150"/>
                  <a:pt x="249" y="1150"/>
                </a:cubicBezTo>
                <a:cubicBezTo>
                  <a:pt x="229" y="1180"/>
                  <a:pt x="195" y="1177"/>
                  <a:pt x="162" y="1180"/>
                </a:cubicBezTo>
                <a:cubicBezTo>
                  <a:pt x="120" y="1188"/>
                  <a:pt x="73" y="1193"/>
                  <a:pt x="30" y="1198"/>
                </a:cubicBezTo>
                <a:cubicBezTo>
                  <a:pt x="20" y="1201"/>
                  <a:pt x="0" y="1207"/>
                  <a:pt x="0" y="1207"/>
                </a:cubicBezTo>
                <a:close/>
              </a:path>
            </a:pathLst>
          </a:custGeom>
          <a:solidFill>
            <a:srgbClr val="FF6600">
              <a:alpha val="50000"/>
            </a:srgbClr>
          </a:solidFill>
          <a:ln w="19050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Freeform 24"/>
          <p:cNvSpPr>
            <a:spLocks/>
          </p:cNvSpPr>
          <p:nvPr/>
        </p:nvSpPr>
        <p:spPr bwMode="auto">
          <a:xfrm>
            <a:off x="5624147" y="3748818"/>
            <a:ext cx="1828800" cy="2387600"/>
          </a:xfrm>
          <a:custGeom>
            <a:avLst/>
            <a:gdLst/>
            <a:ahLst/>
            <a:cxnLst>
              <a:cxn ang="0">
                <a:pos x="0" y="1488"/>
              </a:cxn>
              <a:cxn ang="0">
                <a:pos x="144" y="1488"/>
              </a:cxn>
              <a:cxn ang="0">
                <a:pos x="384" y="1392"/>
              </a:cxn>
              <a:cxn ang="0">
                <a:pos x="576" y="1248"/>
              </a:cxn>
              <a:cxn ang="0">
                <a:pos x="864" y="912"/>
              </a:cxn>
              <a:cxn ang="0">
                <a:pos x="1056" y="480"/>
              </a:cxn>
              <a:cxn ang="0">
                <a:pos x="1152" y="0"/>
              </a:cxn>
            </a:cxnLst>
            <a:rect l="0" t="0" r="r" b="b"/>
            <a:pathLst>
              <a:path w="1152" h="1504">
                <a:moveTo>
                  <a:pt x="0" y="1488"/>
                </a:moveTo>
                <a:cubicBezTo>
                  <a:pt x="40" y="1496"/>
                  <a:pt x="80" y="1504"/>
                  <a:pt x="144" y="1488"/>
                </a:cubicBezTo>
                <a:cubicBezTo>
                  <a:pt x="208" y="1472"/>
                  <a:pt x="312" y="1432"/>
                  <a:pt x="384" y="1392"/>
                </a:cubicBezTo>
                <a:cubicBezTo>
                  <a:pt x="456" y="1352"/>
                  <a:pt x="496" y="1328"/>
                  <a:pt x="576" y="1248"/>
                </a:cubicBezTo>
                <a:cubicBezTo>
                  <a:pt x="656" y="1168"/>
                  <a:pt x="784" y="1040"/>
                  <a:pt x="864" y="912"/>
                </a:cubicBezTo>
                <a:cubicBezTo>
                  <a:pt x="944" y="784"/>
                  <a:pt x="1008" y="632"/>
                  <a:pt x="1056" y="480"/>
                </a:cubicBezTo>
                <a:cubicBezTo>
                  <a:pt x="1104" y="328"/>
                  <a:pt x="1128" y="164"/>
                  <a:pt x="1152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7" name="Object 25"/>
          <p:cNvGraphicFramePr>
            <a:graphicFrameLocks noChangeAspect="1"/>
          </p:cNvGraphicFramePr>
          <p:nvPr/>
        </p:nvGraphicFramePr>
        <p:xfrm>
          <a:off x="7215190" y="5630128"/>
          <a:ext cx="1311204" cy="427769"/>
        </p:xfrm>
        <a:graphic>
          <a:graphicData uri="http://schemas.openxmlformats.org/presentationml/2006/ole">
            <p:oleObj spid="_x0000_s729096" name="Equation" r:id="rId10" imgW="774360" imgH="253800" progId="Equation.DSMT4">
              <p:embed/>
            </p:oleObj>
          </a:graphicData>
        </a:graphic>
      </p:graphicFrame>
      <p:cxnSp>
        <p:nvCxnSpPr>
          <p:cNvPr id="20" name="Straight Arrow Connector 19"/>
          <p:cNvCxnSpPr/>
          <p:nvPr/>
        </p:nvCxnSpPr>
        <p:spPr bwMode="auto">
          <a:xfrm rot="10800000">
            <a:off x="6840417" y="5416058"/>
            <a:ext cx="376739" cy="319456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0800000" flipV="1">
            <a:off x="7450019" y="4167553"/>
            <a:ext cx="463059" cy="2927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7892565" y="3965325"/>
            <a:ext cx="4459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endParaRPr lang="en-US" sz="2000" i="1" baseline="-25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rot="5400000">
            <a:off x="1833198" y="2431069"/>
            <a:ext cx="518747" cy="509956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404446" y="5802924"/>
            <a:ext cx="3957161" cy="338554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So E</a:t>
            </a:r>
            <a:r>
              <a:rPr lang="en-US" sz="1600" baseline="-25000" dirty="0" smtClean="0"/>
              <a:t>F</a:t>
            </a:r>
            <a:r>
              <a:rPr lang="en-US" sz="1600" dirty="0" smtClean="0"/>
              <a:t> &gt;&gt; </a:t>
            </a:r>
            <a:r>
              <a:rPr lang="en-US" sz="1600" dirty="0" err="1" smtClean="0"/>
              <a:t>k</a:t>
            </a:r>
            <a:r>
              <a:rPr lang="en-US" sz="1600" baseline="-25000" dirty="0" err="1" smtClean="0"/>
              <a:t>B</a:t>
            </a:r>
            <a:r>
              <a:rPr lang="en-US" sz="1600" dirty="0" err="1" smtClean="0"/>
              <a:t>T</a:t>
            </a:r>
            <a:r>
              <a:rPr lang="en-US" sz="1600" dirty="0" smtClean="0"/>
              <a:t> for most temperatures</a:t>
            </a:r>
          </a:p>
        </p:txBody>
      </p:sp>
    </p:spTree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3825"/>
            <a:ext cx="8229600" cy="646331"/>
          </a:xfrm>
        </p:spPr>
        <p:txBody>
          <a:bodyPr/>
          <a:lstStyle/>
          <a:p>
            <a:r>
              <a:rPr lang="en-US" dirty="0" smtClean="0"/>
              <a:t>Density of States in 1-, 2-, 3-D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l="1814" r="25838"/>
          <a:stretch>
            <a:fillRect/>
          </a:stretch>
        </p:blipFill>
        <p:spPr bwMode="auto">
          <a:xfrm>
            <a:off x="723380" y="3711191"/>
            <a:ext cx="7697240" cy="199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31138" name="Object 2"/>
          <p:cNvGraphicFramePr>
            <a:graphicFrameLocks noChangeAspect="1"/>
          </p:cNvGraphicFramePr>
          <p:nvPr/>
        </p:nvGraphicFramePr>
        <p:xfrm>
          <a:off x="307709" y="1482303"/>
          <a:ext cx="3582987" cy="1012825"/>
        </p:xfrm>
        <a:graphic>
          <a:graphicData uri="http://schemas.openxmlformats.org/presentationml/2006/ole">
            <p:oleObj spid="_x0000_s731138" name="Equation" r:id="rId5" imgW="1790640" imgH="507960" progId="Equation.DSMT4">
              <p:embed/>
            </p:oleObj>
          </a:graphicData>
        </a:graphic>
      </p:graphicFrame>
      <p:graphicFrame>
        <p:nvGraphicFramePr>
          <p:cNvPr id="731139" name="Object 3"/>
          <p:cNvGraphicFramePr>
            <a:graphicFrameLocks noChangeAspect="1"/>
          </p:cNvGraphicFramePr>
          <p:nvPr/>
        </p:nvGraphicFramePr>
        <p:xfrm>
          <a:off x="3705225" y="2565400"/>
          <a:ext cx="1936750" cy="914400"/>
        </p:xfrm>
        <a:graphic>
          <a:graphicData uri="http://schemas.openxmlformats.org/presentationml/2006/ole">
            <p:oleObj spid="_x0000_s731139" name="Equation" r:id="rId6" imgW="965160" imgH="457200" progId="Equation.DSMT4">
              <p:embed/>
            </p:oleObj>
          </a:graphicData>
        </a:graphic>
      </p:graphicFrame>
      <p:graphicFrame>
        <p:nvGraphicFramePr>
          <p:cNvPr id="731140" name="Object 4"/>
          <p:cNvGraphicFramePr>
            <a:graphicFrameLocks noChangeAspect="1"/>
          </p:cNvGraphicFramePr>
          <p:nvPr/>
        </p:nvGraphicFramePr>
        <p:xfrm>
          <a:off x="5808663" y="1587078"/>
          <a:ext cx="2986087" cy="908050"/>
        </p:xfrm>
        <a:graphic>
          <a:graphicData uri="http://schemas.openxmlformats.org/presentationml/2006/ole">
            <p:oleObj spid="_x0000_s731140" name="Equation" r:id="rId7" imgW="1498320" imgH="457200" progId="Equation.DSMT4">
              <p:embed/>
            </p:oleObj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 rot="5400000">
            <a:off x="6826158" y="3441007"/>
            <a:ext cx="681331" cy="445436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5400000">
            <a:off x="7287078" y="3563673"/>
            <a:ext cx="476889" cy="70011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005888" y="2781721"/>
            <a:ext cx="1271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/>
              <a:t>van Hove</a:t>
            </a:r>
          </a:p>
          <a:p>
            <a:pPr algn="l"/>
            <a:r>
              <a:rPr lang="en-US" sz="1400" dirty="0" smtClean="0"/>
              <a:t>singularities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9575" y="739480"/>
            <a:ext cx="6208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i="1" dirty="0" smtClean="0"/>
              <a:t>with the nearly-free electron model and quadratic energy bands!</a:t>
            </a:r>
            <a:r>
              <a:rPr lang="en-US" sz="1400" dirty="0" smtClean="0"/>
              <a:t>)</a:t>
            </a:r>
          </a:p>
        </p:txBody>
      </p:sp>
    </p:spTree>
  </p:cSld>
  <p:clrMapOvr>
    <a:masterClrMapping/>
  </p:clrMapOvr>
  <p:transition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Properties of </a:t>
            </a:r>
            <a:r>
              <a:rPr lang="en-US" u="sng" dirty="0" smtClean="0"/>
              <a:t>Real</a:t>
            </a:r>
            <a:r>
              <a:rPr lang="en-US" dirty="0" smtClean="0"/>
              <a:t>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4079610"/>
            <a:ext cx="8326315" cy="202223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In practice, E</a:t>
            </a:r>
            <a:r>
              <a:rPr lang="en-US" baseline="-25000" dirty="0" smtClean="0"/>
              <a:t>F</a:t>
            </a:r>
            <a:r>
              <a:rPr lang="en-US" dirty="0" smtClean="0"/>
              <a:t> and m</a:t>
            </a:r>
            <a:r>
              <a:rPr lang="en-US" baseline="30000" dirty="0" smtClean="0"/>
              <a:t>*</a:t>
            </a:r>
            <a:r>
              <a:rPr lang="en-US" dirty="0" smtClean="0"/>
              <a:t> must be determined experimentally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m* </a:t>
            </a:r>
            <a:r>
              <a:rPr lang="en-US" dirty="0" smtClean="0">
                <a:latin typeface="Arial"/>
                <a:cs typeface="Arial"/>
              </a:rPr>
              <a:t>≠ m</a:t>
            </a:r>
            <a:r>
              <a:rPr lang="en-US" baseline="-25000" dirty="0" smtClean="0">
                <a:latin typeface="Arial"/>
                <a:cs typeface="Arial"/>
              </a:rPr>
              <a:t>0</a:t>
            </a:r>
            <a:r>
              <a:rPr lang="en-US" dirty="0" smtClean="0"/>
              <a:t> due to electron-electron and electron-ion interactions (electrons are not entirely “free”)</a:t>
            </a:r>
            <a:endParaRPr lang="en-US" baseline="-25000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Fermi energy: E</a:t>
            </a:r>
            <a:r>
              <a:rPr lang="en-US" baseline="-25000" dirty="0" smtClean="0"/>
              <a:t>F</a:t>
            </a:r>
            <a:r>
              <a:rPr lang="en-US" dirty="0" smtClean="0"/>
              <a:t> = m</a:t>
            </a:r>
            <a:r>
              <a:rPr lang="en-US" baseline="30000" dirty="0" smtClean="0"/>
              <a:t>*</a:t>
            </a:r>
            <a:r>
              <a:rPr lang="en-US" dirty="0" smtClean="0"/>
              <a:t>v</a:t>
            </a:r>
            <a:r>
              <a:rPr lang="en-US" baseline="-25000" dirty="0" smtClean="0"/>
              <a:t>F</a:t>
            </a:r>
            <a:r>
              <a:rPr lang="en-US" baseline="30000" dirty="0" smtClean="0"/>
              <a:t>2</a:t>
            </a:r>
            <a:r>
              <a:rPr lang="en-US" dirty="0" smtClean="0"/>
              <a:t>/2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44798" y="1111133"/>
          <a:ext cx="4573270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30580"/>
                <a:gridCol w="1425893"/>
                <a:gridCol w="838517"/>
                <a:gridCol w="1478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solidFill>
                            <a:srgbClr val="000099"/>
                          </a:solidFill>
                        </a:rPr>
                        <a:t>Metal</a:t>
                      </a:r>
                      <a:endParaRPr lang="en-US" i="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solidFill>
                            <a:srgbClr val="000099"/>
                          </a:solidFill>
                        </a:rPr>
                        <a:t>n</a:t>
                      </a:r>
                      <a:r>
                        <a:rPr lang="en-US" i="0" baseline="0" dirty="0" smtClean="0">
                          <a:solidFill>
                            <a:srgbClr val="000099"/>
                          </a:solidFill>
                        </a:rPr>
                        <a:t> (10</a:t>
                      </a:r>
                      <a:r>
                        <a:rPr lang="en-US" i="0" baseline="30000" dirty="0" smtClean="0">
                          <a:solidFill>
                            <a:srgbClr val="000099"/>
                          </a:solidFill>
                        </a:rPr>
                        <a:t>28</a:t>
                      </a:r>
                      <a:r>
                        <a:rPr lang="en-US" i="0" baseline="0" dirty="0" smtClean="0">
                          <a:solidFill>
                            <a:srgbClr val="000099"/>
                          </a:solidFill>
                        </a:rPr>
                        <a:t> m</a:t>
                      </a:r>
                      <a:r>
                        <a:rPr lang="en-US" i="0" baseline="30000" dirty="0" smtClean="0">
                          <a:solidFill>
                            <a:srgbClr val="000099"/>
                          </a:solidFill>
                        </a:rPr>
                        <a:t>-3</a:t>
                      </a:r>
                      <a:r>
                        <a:rPr lang="en-US" i="0" baseline="0" dirty="0" smtClean="0">
                          <a:solidFill>
                            <a:srgbClr val="000099"/>
                          </a:solidFill>
                        </a:rPr>
                        <a:t>)</a:t>
                      </a:r>
                      <a:endParaRPr lang="en-US" i="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solidFill>
                            <a:srgbClr val="000099"/>
                          </a:solidFill>
                        </a:rPr>
                        <a:t>m</a:t>
                      </a:r>
                      <a:r>
                        <a:rPr lang="en-US" i="0" baseline="30000" dirty="0" smtClean="0">
                          <a:solidFill>
                            <a:srgbClr val="000099"/>
                          </a:solidFill>
                        </a:rPr>
                        <a:t>*</a:t>
                      </a:r>
                      <a:r>
                        <a:rPr lang="en-US" i="0" dirty="0" smtClean="0">
                          <a:solidFill>
                            <a:srgbClr val="000099"/>
                          </a:solidFill>
                        </a:rPr>
                        <a:t>/m</a:t>
                      </a:r>
                      <a:r>
                        <a:rPr lang="en-US" i="0" baseline="-25000" dirty="0" smtClean="0">
                          <a:solidFill>
                            <a:srgbClr val="000099"/>
                          </a:solidFill>
                        </a:rPr>
                        <a:t>0</a:t>
                      </a:r>
                      <a:endParaRPr lang="en-US" i="0" baseline="-25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err="1" smtClean="0">
                          <a:solidFill>
                            <a:srgbClr val="000099"/>
                          </a:solidFill>
                        </a:rPr>
                        <a:t>v</a:t>
                      </a:r>
                      <a:r>
                        <a:rPr lang="en-US" i="0" baseline="-25000" dirty="0" err="1" smtClean="0">
                          <a:solidFill>
                            <a:srgbClr val="000099"/>
                          </a:solidFill>
                        </a:rPr>
                        <a:t>F</a:t>
                      </a:r>
                      <a:r>
                        <a:rPr lang="en-US" i="0" dirty="0" smtClean="0">
                          <a:solidFill>
                            <a:srgbClr val="000099"/>
                          </a:solidFill>
                        </a:rPr>
                        <a:t> (10</a:t>
                      </a:r>
                      <a:r>
                        <a:rPr lang="en-US" i="0" baseline="30000" dirty="0" smtClean="0">
                          <a:solidFill>
                            <a:srgbClr val="000099"/>
                          </a:solidFill>
                        </a:rPr>
                        <a:t>6</a:t>
                      </a:r>
                      <a:r>
                        <a:rPr lang="en-US" i="0" dirty="0" smtClean="0">
                          <a:solidFill>
                            <a:srgbClr val="000099"/>
                          </a:solidFill>
                        </a:rPr>
                        <a:t> m/s)</a:t>
                      </a:r>
                      <a:endParaRPr lang="en-US" i="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9"/>
                          </a:solidFill>
                        </a:rPr>
                        <a:t>Cu</a:t>
                      </a:r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9"/>
                          </a:solidFill>
                        </a:rPr>
                        <a:t>8.45</a:t>
                      </a:r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9"/>
                          </a:solidFill>
                        </a:rPr>
                        <a:t>1.38</a:t>
                      </a:r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9"/>
                          </a:solidFill>
                        </a:rPr>
                        <a:t>1.57</a:t>
                      </a:r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9"/>
                          </a:solidFill>
                        </a:rPr>
                        <a:t>Ag</a:t>
                      </a:r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9"/>
                          </a:solidFill>
                        </a:rPr>
                        <a:t>5.85</a:t>
                      </a:r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9"/>
                          </a:solidFill>
                        </a:rPr>
                        <a:t>1.00</a:t>
                      </a:r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9"/>
                          </a:solidFill>
                        </a:rPr>
                        <a:t>1.39</a:t>
                      </a:r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9"/>
                          </a:solidFill>
                        </a:rPr>
                        <a:t>Au</a:t>
                      </a:r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9"/>
                          </a:solidFill>
                        </a:rPr>
                        <a:t>5.90</a:t>
                      </a:r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9"/>
                          </a:solidFill>
                        </a:rPr>
                        <a:t>1.14</a:t>
                      </a:r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9"/>
                          </a:solidFill>
                        </a:rPr>
                        <a:t>1.39</a:t>
                      </a:r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9"/>
                          </a:solidFill>
                        </a:rPr>
                        <a:t>Al</a:t>
                      </a:r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9"/>
                          </a:solidFill>
                        </a:rPr>
                        <a:t>18.06</a:t>
                      </a:r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9"/>
                          </a:solidFill>
                        </a:rPr>
                        <a:t>1.48</a:t>
                      </a:r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9"/>
                          </a:solidFill>
                        </a:rPr>
                        <a:t>2.02</a:t>
                      </a:r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0099"/>
                          </a:solidFill>
                        </a:rPr>
                        <a:t>Pb</a:t>
                      </a:r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9"/>
                          </a:solidFill>
                        </a:rPr>
                        <a:t>13.20</a:t>
                      </a:r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9"/>
                          </a:solidFill>
                        </a:rPr>
                        <a:t>1.97</a:t>
                      </a:r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9"/>
                          </a:solidFill>
                        </a:rPr>
                        <a:t>1.82</a:t>
                      </a:r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84014" y="3376453"/>
            <a:ext cx="2634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source: C. </a:t>
            </a:r>
            <a:r>
              <a:rPr lang="en-US" sz="1600" dirty="0" err="1" smtClean="0"/>
              <a:t>Kittel</a:t>
            </a:r>
            <a:r>
              <a:rPr lang="en-US" sz="1600" dirty="0" smtClean="0"/>
              <a:t> (1996)</a:t>
            </a:r>
          </a:p>
        </p:txBody>
      </p:sp>
      <p:pic>
        <p:nvPicPr>
          <p:cNvPr id="7" name="Picture 6" descr="Au_FermiSurf.gif"/>
          <p:cNvPicPr>
            <a:picLocks noChangeAspect="1"/>
          </p:cNvPicPr>
          <p:nvPr/>
        </p:nvPicPr>
        <p:blipFill>
          <a:blip r:embed="rId3" cstate="print"/>
          <a:srcRect l="15692" r="67657"/>
          <a:stretch>
            <a:fillRect/>
          </a:stretch>
        </p:blipFill>
        <p:spPr>
          <a:xfrm>
            <a:off x="6719310" y="1432993"/>
            <a:ext cx="1334287" cy="12336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87344" y="2719961"/>
            <a:ext cx="255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/>
              <a:t>Fermi </a:t>
            </a:r>
            <a:r>
              <a:rPr lang="en-US" sz="1400" dirty="0" err="1" smtClean="0"/>
              <a:t>equi</a:t>
            </a:r>
            <a:r>
              <a:rPr lang="en-US" sz="1400" dirty="0" smtClean="0"/>
              <a:t>-energy surface</a:t>
            </a:r>
          </a:p>
          <a:p>
            <a:pPr algn="l"/>
            <a:r>
              <a:rPr lang="en-US" sz="1400" dirty="0" smtClean="0"/>
              <a:t>usually not a sphere</a:t>
            </a:r>
          </a:p>
        </p:txBody>
      </p:sp>
    </p:spTree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Density and Heat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50741"/>
            <a:ext cx="8229600" cy="1531087"/>
          </a:xfrm>
        </p:spPr>
        <p:txBody>
          <a:bodyPr/>
          <a:lstStyle/>
          <a:p>
            <a:r>
              <a:rPr lang="en-US" dirty="0" smtClean="0"/>
              <a:t>For nearly-free electron gas, heat capacity is linear in T and &lt;&lt; 3/2nk</a:t>
            </a:r>
            <a:r>
              <a:rPr lang="en-US" baseline="-25000" dirty="0" smtClean="0"/>
              <a:t>B</a:t>
            </a:r>
            <a:r>
              <a:rPr lang="en-US" dirty="0" smtClean="0"/>
              <a:t> we’d get from </a:t>
            </a:r>
            <a:r>
              <a:rPr lang="en-US" dirty="0" err="1" smtClean="0"/>
              <a:t>equipartition</a:t>
            </a:r>
            <a:endParaRPr lang="en-US" dirty="0" smtClean="0"/>
          </a:p>
          <a:p>
            <a:r>
              <a:rPr lang="en-US" dirty="0" smtClean="0"/>
              <a:t>Why so small? And what are the units for C</a:t>
            </a:r>
            <a:r>
              <a:rPr lang="en-US" baseline="-25000" dirty="0" smtClean="0"/>
              <a:t>V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728066" name="Object 2"/>
          <p:cNvGraphicFramePr>
            <a:graphicFrameLocks noChangeAspect="1"/>
          </p:cNvGraphicFramePr>
          <p:nvPr/>
        </p:nvGraphicFramePr>
        <p:xfrm>
          <a:off x="409575" y="1162775"/>
          <a:ext cx="7067550" cy="1014413"/>
        </p:xfrm>
        <a:graphic>
          <a:graphicData uri="http://schemas.openxmlformats.org/presentationml/2006/ole">
            <p:oleObj spid="_x0000_s728066" name="Equation" r:id="rId4" imgW="3543120" imgH="507960" progId="Equation.DSMT4">
              <p:embed/>
            </p:oleObj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 rot="5400000" flipH="1" flipV="1">
            <a:off x="5042545" y="2080106"/>
            <a:ext cx="457200" cy="1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220771" y="2376322"/>
            <a:ext cx="2314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similar to before,</a:t>
            </a:r>
          </a:p>
          <a:p>
            <a:pPr algn="l"/>
            <a:r>
              <a:rPr lang="en-US" sz="1600" dirty="0" smtClean="0"/>
              <a:t>but don’t forget E(k)</a:t>
            </a:r>
          </a:p>
        </p:txBody>
      </p:sp>
      <p:graphicFrame>
        <p:nvGraphicFramePr>
          <p:cNvPr id="728067" name="Object 3"/>
          <p:cNvGraphicFramePr>
            <a:graphicFrameLocks noChangeAspect="1"/>
          </p:cNvGraphicFramePr>
          <p:nvPr/>
        </p:nvGraphicFramePr>
        <p:xfrm>
          <a:off x="409575" y="3151913"/>
          <a:ext cx="3671888" cy="963612"/>
        </p:xfrm>
        <a:graphic>
          <a:graphicData uri="http://schemas.openxmlformats.org/presentationml/2006/ole">
            <p:oleObj spid="_x0000_s728067" name="Equation" r:id="rId5" imgW="1841400" imgH="482400" progId="Equation.DSMT4">
              <p:embed/>
            </p:oleObj>
          </a:graphicData>
        </a:graphic>
      </p:graphicFrame>
      <p:graphicFrame>
        <p:nvGraphicFramePr>
          <p:cNvPr id="728069" name="Object 5"/>
          <p:cNvGraphicFramePr>
            <a:graphicFrameLocks noChangeAspect="1"/>
          </p:cNvGraphicFramePr>
          <p:nvPr/>
        </p:nvGraphicFramePr>
        <p:xfrm>
          <a:off x="5250104" y="3202713"/>
          <a:ext cx="2152650" cy="912812"/>
        </p:xfrm>
        <a:graphic>
          <a:graphicData uri="http://schemas.openxmlformats.org/presentationml/2006/ole">
            <p:oleObj spid="_x0000_s728069" name="Equation" r:id="rId6" imgW="1079280" imgH="457200" progId="Equation.DSMT4">
              <p:embed/>
            </p:oleObj>
          </a:graphicData>
        </a:graphic>
      </p:graphicFrame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A8093-6CC1-49ED-8C5A-0DC236AFB606}" type="slidenum">
              <a:rPr lang="en-US"/>
              <a:pPr/>
              <a:t>2</a:t>
            </a:fld>
            <a:endParaRPr lang="en-US"/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123825"/>
            <a:ext cx="8462963" cy="715963"/>
          </a:xfrm>
        </p:spPr>
        <p:txBody>
          <a:bodyPr/>
          <a:lstStyle/>
          <a:p>
            <a:r>
              <a:rPr lang="en-US" sz="3400" dirty="0" smtClean="0"/>
              <a:t>Thermal Resistance, Electrical Resistance</a:t>
            </a:r>
            <a:endParaRPr lang="en-US" sz="3400" dirty="0"/>
          </a:p>
        </p:txBody>
      </p:sp>
      <p:pic>
        <p:nvPicPr>
          <p:cNvPr id="524292" name="Picture 4" descr="Fouri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0713" y="4321175"/>
            <a:ext cx="1096962" cy="1333500"/>
          </a:xfrm>
          <a:prstGeom prst="rect">
            <a:avLst/>
          </a:prstGeom>
          <a:noFill/>
        </p:spPr>
      </p:pic>
      <p:sp>
        <p:nvSpPr>
          <p:cNvPr id="524293" name="Text Box 5"/>
          <p:cNvSpPr txBox="1">
            <a:spLocks noChangeArrowheads="1"/>
          </p:cNvSpPr>
          <p:nvPr/>
        </p:nvSpPr>
        <p:spPr bwMode="auto">
          <a:xfrm>
            <a:off x="5973763" y="5710238"/>
            <a:ext cx="2309812" cy="3365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/>
              <a:t>Ohm’s Law (1827)</a:t>
            </a:r>
          </a:p>
        </p:txBody>
      </p:sp>
      <p:sp>
        <p:nvSpPr>
          <p:cNvPr id="524294" name="Text Box 6"/>
          <p:cNvSpPr txBox="1">
            <a:spLocks noChangeArrowheads="1"/>
          </p:cNvSpPr>
          <p:nvPr/>
        </p:nvSpPr>
        <p:spPr bwMode="auto">
          <a:xfrm>
            <a:off x="519113" y="5710238"/>
            <a:ext cx="2601912" cy="3365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/>
              <a:t>Fourier’s Law (1822)</a:t>
            </a:r>
          </a:p>
        </p:txBody>
      </p:sp>
      <p:pic>
        <p:nvPicPr>
          <p:cNvPr id="524296" name="Picture 8" descr="Ohm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8063" y="4322763"/>
            <a:ext cx="1096962" cy="13319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sp>
        <p:nvSpPr>
          <p:cNvPr id="524297" name="Text Box 9"/>
          <p:cNvSpPr txBox="1">
            <a:spLocks noChangeArrowheads="1"/>
          </p:cNvSpPr>
          <p:nvPr/>
        </p:nvSpPr>
        <p:spPr bwMode="auto">
          <a:xfrm>
            <a:off x="5810250" y="2333625"/>
            <a:ext cx="2503488" cy="57943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>
                <a:latin typeface="Lucida Handwriting" pitchFamily="66" charset="0"/>
              </a:rPr>
              <a:t>∆ V = I </a:t>
            </a:r>
            <a:r>
              <a:rPr lang="en-US" sz="3200">
                <a:latin typeface="Lucida Handwriting" pitchFamily="66" charset="0"/>
                <a:cs typeface="Times New Roman" pitchFamily="18" charset="0"/>
              </a:rPr>
              <a:t>× R</a:t>
            </a:r>
          </a:p>
        </p:txBody>
      </p:sp>
      <p:sp>
        <p:nvSpPr>
          <p:cNvPr id="524308" name="Text Box 20"/>
          <p:cNvSpPr txBox="1">
            <a:spLocks noChangeArrowheads="1"/>
          </p:cNvSpPr>
          <p:nvPr/>
        </p:nvSpPr>
        <p:spPr bwMode="auto">
          <a:xfrm>
            <a:off x="479425" y="2333625"/>
            <a:ext cx="2827338" cy="57943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>
                <a:latin typeface="Lucida Handwriting" pitchFamily="66" charset="0"/>
              </a:rPr>
              <a:t>∆T = P </a:t>
            </a:r>
            <a:r>
              <a:rPr lang="en-US" sz="3200">
                <a:latin typeface="Lucida Handwriting" pitchFamily="66" charset="0"/>
                <a:cs typeface="Times New Roman" pitchFamily="18" charset="0"/>
              </a:rPr>
              <a:t>× R</a:t>
            </a:r>
            <a:r>
              <a:rPr lang="en-US" sz="3200" baseline="-25000">
                <a:latin typeface="Lucida Handwriting" pitchFamily="66" charset="0"/>
                <a:cs typeface="Times New Roman" pitchFamily="18" charset="0"/>
              </a:rPr>
              <a:t>TH</a:t>
            </a:r>
            <a:endParaRPr lang="en-US" sz="3200">
              <a:latin typeface="Lucida Handwriting" pitchFamily="66" charset="0"/>
              <a:cs typeface="Times New Roman" pitchFamily="18" charset="0"/>
            </a:endParaRPr>
          </a:p>
        </p:txBody>
      </p:sp>
      <p:sp>
        <p:nvSpPr>
          <p:cNvPr id="524309" name="Text Box 21"/>
          <p:cNvSpPr txBox="1">
            <a:spLocks noChangeArrowheads="1"/>
          </p:cNvSpPr>
          <p:nvPr/>
        </p:nvSpPr>
        <p:spPr bwMode="auto">
          <a:xfrm>
            <a:off x="3373438" y="1266825"/>
            <a:ext cx="2239962" cy="57943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>
                <a:latin typeface="Lucida Handwriting" pitchFamily="66" charset="0"/>
              </a:rPr>
              <a:t>P = I</a:t>
            </a:r>
            <a:r>
              <a:rPr lang="en-US" sz="3200" baseline="30000">
                <a:latin typeface="Lucida Handwriting" pitchFamily="66" charset="0"/>
              </a:rPr>
              <a:t>2</a:t>
            </a:r>
            <a:r>
              <a:rPr lang="en-US" sz="3200">
                <a:latin typeface="Lucida Handwriting" pitchFamily="66" charset="0"/>
              </a:rPr>
              <a:t> </a:t>
            </a:r>
            <a:r>
              <a:rPr lang="en-US" sz="3200">
                <a:latin typeface="Lucida Handwriting" pitchFamily="66" charset="0"/>
                <a:cs typeface="Times New Roman" pitchFamily="18" charset="0"/>
              </a:rPr>
              <a:t>× R</a:t>
            </a:r>
          </a:p>
        </p:txBody>
      </p:sp>
      <p:sp>
        <p:nvSpPr>
          <p:cNvPr id="524310" name="Text Box 22"/>
          <p:cNvSpPr txBox="1">
            <a:spLocks noChangeArrowheads="1"/>
          </p:cNvSpPr>
          <p:nvPr/>
        </p:nvSpPr>
        <p:spPr bwMode="auto">
          <a:xfrm>
            <a:off x="3359150" y="3348038"/>
            <a:ext cx="2268538" cy="5794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>
                <a:latin typeface="Lucida Handwriting" pitchFamily="66" charset="0"/>
                <a:cs typeface="Times New Roman" pitchFamily="18" charset="0"/>
              </a:rPr>
              <a:t>R = f(</a:t>
            </a:r>
            <a:r>
              <a:rPr lang="en-US" sz="3200">
                <a:latin typeface="Lucida Handwriting" pitchFamily="66" charset="0"/>
              </a:rPr>
              <a:t>∆</a:t>
            </a:r>
            <a:r>
              <a:rPr lang="en-US" sz="3200">
                <a:latin typeface="Lucida Handwriting" pitchFamily="66" charset="0"/>
                <a:cs typeface="Times New Roman" pitchFamily="18" charset="0"/>
              </a:rPr>
              <a:t>T)</a:t>
            </a:r>
          </a:p>
        </p:txBody>
      </p:sp>
      <p:sp>
        <p:nvSpPr>
          <p:cNvPr id="524312" name="AutoShape 24"/>
          <p:cNvSpPr>
            <a:spLocks noChangeArrowheads="1"/>
          </p:cNvSpPr>
          <p:nvPr/>
        </p:nvSpPr>
        <p:spPr bwMode="auto">
          <a:xfrm flipH="1">
            <a:off x="5862638" y="1214438"/>
            <a:ext cx="1293812" cy="1068387"/>
          </a:xfrm>
          <a:custGeom>
            <a:avLst/>
            <a:gdLst>
              <a:gd name="G0" fmla="+- 15133 0 0"/>
              <a:gd name="G1" fmla="+- 4713 0 0"/>
              <a:gd name="G2" fmla="+- 12158 0 4713"/>
              <a:gd name="G3" fmla="+- G2 0 4713"/>
              <a:gd name="G4" fmla="*/ G3 32768 32059"/>
              <a:gd name="G5" fmla="*/ G4 1 2"/>
              <a:gd name="G6" fmla="+- 21600 0 15133"/>
              <a:gd name="G7" fmla="*/ G6 4713 6079"/>
              <a:gd name="G8" fmla="+- G7 15133 0"/>
              <a:gd name="T0" fmla="*/ 15133 w 21600"/>
              <a:gd name="T1" fmla="*/ 0 h 21600"/>
              <a:gd name="T2" fmla="*/ 15133 w 21600"/>
              <a:gd name="T3" fmla="*/ 12158 h 21600"/>
              <a:gd name="T4" fmla="*/ 1396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33" y="0"/>
                </a:lnTo>
                <a:lnTo>
                  <a:pt x="15133" y="4713"/>
                </a:lnTo>
                <a:lnTo>
                  <a:pt x="12427" y="4713"/>
                </a:lnTo>
                <a:cubicBezTo>
                  <a:pt x="5564" y="4713"/>
                  <a:pt x="0" y="8046"/>
                  <a:pt x="0" y="12158"/>
                </a:cubicBezTo>
                <a:lnTo>
                  <a:pt x="0" y="21600"/>
                </a:lnTo>
                <a:lnTo>
                  <a:pt x="2792" y="21600"/>
                </a:lnTo>
                <a:lnTo>
                  <a:pt x="2792" y="12158"/>
                </a:lnTo>
                <a:cubicBezTo>
                  <a:pt x="2792" y="9555"/>
                  <a:pt x="7106" y="7445"/>
                  <a:pt x="12427" y="7445"/>
                </a:cubicBezTo>
                <a:lnTo>
                  <a:pt x="15133" y="7445"/>
                </a:lnTo>
                <a:lnTo>
                  <a:pt x="15133" y="12158"/>
                </a:lnTo>
                <a:close/>
              </a:path>
            </a:pathLst>
          </a:custGeom>
          <a:solidFill>
            <a:srgbClr val="C0C0C0"/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4313" name="AutoShape 25"/>
          <p:cNvSpPr>
            <a:spLocks noChangeArrowheads="1"/>
          </p:cNvSpPr>
          <p:nvPr/>
        </p:nvSpPr>
        <p:spPr bwMode="auto">
          <a:xfrm rot="16200000" flipH="1">
            <a:off x="1929607" y="1105694"/>
            <a:ext cx="846137" cy="1514475"/>
          </a:xfrm>
          <a:custGeom>
            <a:avLst/>
            <a:gdLst>
              <a:gd name="G0" fmla="+- 15133 0 0"/>
              <a:gd name="G1" fmla="+- 4713 0 0"/>
              <a:gd name="G2" fmla="+- 12158 0 4713"/>
              <a:gd name="G3" fmla="+- G2 0 4713"/>
              <a:gd name="G4" fmla="*/ G3 32768 32059"/>
              <a:gd name="G5" fmla="*/ G4 1 2"/>
              <a:gd name="G6" fmla="+- 21600 0 15133"/>
              <a:gd name="G7" fmla="*/ G6 4713 6079"/>
              <a:gd name="G8" fmla="+- G7 15133 0"/>
              <a:gd name="T0" fmla="*/ 15133 w 21600"/>
              <a:gd name="T1" fmla="*/ 0 h 21600"/>
              <a:gd name="T2" fmla="*/ 15133 w 21600"/>
              <a:gd name="T3" fmla="*/ 12158 h 21600"/>
              <a:gd name="T4" fmla="*/ 1396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33" y="0"/>
                </a:lnTo>
                <a:lnTo>
                  <a:pt x="15133" y="4713"/>
                </a:lnTo>
                <a:lnTo>
                  <a:pt x="12427" y="4713"/>
                </a:lnTo>
                <a:cubicBezTo>
                  <a:pt x="5564" y="4713"/>
                  <a:pt x="0" y="8046"/>
                  <a:pt x="0" y="12158"/>
                </a:cubicBezTo>
                <a:lnTo>
                  <a:pt x="0" y="21600"/>
                </a:lnTo>
                <a:lnTo>
                  <a:pt x="2792" y="21600"/>
                </a:lnTo>
                <a:lnTo>
                  <a:pt x="2792" y="12158"/>
                </a:lnTo>
                <a:cubicBezTo>
                  <a:pt x="2792" y="9555"/>
                  <a:pt x="7106" y="7445"/>
                  <a:pt x="12427" y="7445"/>
                </a:cubicBezTo>
                <a:lnTo>
                  <a:pt x="15133" y="7445"/>
                </a:lnTo>
                <a:lnTo>
                  <a:pt x="15133" y="12158"/>
                </a:lnTo>
                <a:close/>
              </a:path>
            </a:pathLst>
          </a:custGeom>
          <a:solidFill>
            <a:srgbClr val="C0C0C0"/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4314" name="AutoShape 26"/>
          <p:cNvSpPr>
            <a:spLocks noChangeArrowheads="1"/>
          </p:cNvSpPr>
          <p:nvPr/>
        </p:nvSpPr>
        <p:spPr bwMode="auto">
          <a:xfrm rot="10800000" flipH="1">
            <a:off x="1987550" y="2865438"/>
            <a:ext cx="1157288" cy="1068387"/>
          </a:xfrm>
          <a:custGeom>
            <a:avLst/>
            <a:gdLst>
              <a:gd name="G0" fmla="+- 15133 0 0"/>
              <a:gd name="G1" fmla="+- 4713 0 0"/>
              <a:gd name="G2" fmla="+- 12158 0 4713"/>
              <a:gd name="G3" fmla="+- G2 0 4713"/>
              <a:gd name="G4" fmla="*/ G3 32768 32059"/>
              <a:gd name="G5" fmla="*/ G4 1 2"/>
              <a:gd name="G6" fmla="+- 21600 0 15133"/>
              <a:gd name="G7" fmla="*/ G6 4713 6079"/>
              <a:gd name="G8" fmla="+- G7 15133 0"/>
              <a:gd name="T0" fmla="*/ 15133 w 21600"/>
              <a:gd name="T1" fmla="*/ 0 h 21600"/>
              <a:gd name="T2" fmla="*/ 15133 w 21600"/>
              <a:gd name="T3" fmla="*/ 12158 h 21600"/>
              <a:gd name="T4" fmla="*/ 1396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33" y="0"/>
                </a:lnTo>
                <a:lnTo>
                  <a:pt x="15133" y="4713"/>
                </a:lnTo>
                <a:lnTo>
                  <a:pt x="12427" y="4713"/>
                </a:lnTo>
                <a:cubicBezTo>
                  <a:pt x="5564" y="4713"/>
                  <a:pt x="0" y="8046"/>
                  <a:pt x="0" y="12158"/>
                </a:cubicBezTo>
                <a:lnTo>
                  <a:pt x="0" y="21600"/>
                </a:lnTo>
                <a:lnTo>
                  <a:pt x="2792" y="21600"/>
                </a:lnTo>
                <a:lnTo>
                  <a:pt x="2792" y="12158"/>
                </a:lnTo>
                <a:cubicBezTo>
                  <a:pt x="2792" y="9555"/>
                  <a:pt x="7106" y="7445"/>
                  <a:pt x="12427" y="7445"/>
                </a:cubicBezTo>
                <a:lnTo>
                  <a:pt x="15133" y="7445"/>
                </a:lnTo>
                <a:lnTo>
                  <a:pt x="15133" y="12158"/>
                </a:lnTo>
                <a:close/>
              </a:path>
            </a:pathLst>
          </a:custGeom>
          <a:solidFill>
            <a:srgbClr val="C0C0C0"/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4315" name="AutoShape 27"/>
          <p:cNvSpPr>
            <a:spLocks noChangeArrowheads="1"/>
          </p:cNvSpPr>
          <p:nvPr/>
        </p:nvSpPr>
        <p:spPr bwMode="auto">
          <a:xfrm rot="5400000" flipH="1">
            <a:off x="6330950" y="2484438"/>
            <a:ext cx="846138" cy="1573212"/>
          </a:xfrm>
          <a:custGeom>
            <a:avLst/>
            <a:gdLst>
              <a:gd name="G0" fmla="+- 15133 0 0"/>
              <a:gd name="G1" fmla="+- 4713 0 0"/>
              <a:gd name="G2" fmla="+- 12158 0 4713"/>
              <a:gd name="G3" fmla="+- G2 0 4713"/>
              <a:gd name="G4" fmla="*/ G3 32768 32059"/>
              <a:gd name="G5" fmla="*/ G4 1 2"/>
              <a:gd name="G6" fmla="+- 21600 0 15133"/>
              <a:gd name="G7" fmla="*/ G6 4713 6079"/>
              <a:gd name="G8" fmla="+- G7 15133 0"/>
              <a:gd name="T0" fmla="*/ 15133 w 21600"/>
              <a:gd name="T1" fmla="*/ 0 h 21600"/>
              <a:gd name="T2" fmla="*/ 15133 w 21600"/>
              <a:gd name="T3" fmla="*/ 12158 h 21600"/>
              <a:gd name="T4" fmla="*/ 1396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33" y="0"/>
                </a:lnTo>
                <a:lnTo>
                  <a:pt x="15133" y="4713"/>
                </a:lnTo>
                <a:lnTo>
                  <a:pt x="12427" y="4713"/>
                </a:lnTo>
                <a:cubicBezTo>
                  <a:pt x="5564" y="4713"/>
                  <a:pt x="0" y="8046"/>
                  <a:pt x="0" y="12158"/>
                </a:cubicBezTo>
                <a:lnTo>
                  <a:pt x="0" y="21600"/>
                </a:lnTo>
                <a:lnTo>
                  <a:pt x="2792" y="21600"/>
                </a:lnTo>
                <a:lnTo>
                  <a:pt x="2792" y="12158"/>
                </a:lnTo>
                <a:cubicBezTo>
                  <a:pt x="2792" y="9555"/>
                  <a:pt x="7106" y="7445"/>
                  <a:pt x="12427" y="7445"/>
                </a:cubicBezTo>
                <a:lnTo>
                  <a:pt x="15133" y="7445"/>
                </a:lnTo>
                <a:lnTo>
                  <a:pt x="15133" y="12158"/>
                </a:lnTo>
                <a:close/>
              </a:path>
            </a:pathLst>
          </a:custGeom>
          <a:solidFill>
            <a:srgbClr val="C0C0C0"/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24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24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24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309" grpId="0"/>
      <p:bldP spid="524310" grpId="0"/>
      <p:bldP spid="524312" grpId="0" animBg="1"/>
      <p:bldP spid="524313" grpId="0" animBg="1"/>
      <p:bldP spid="524314" grpId="0" animBg="1"/>
      <p:bldP spid="5243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674715"/>
          </a:xfrm>
        </p:spPr>
        <p:txBody>
          <a:bodyPr/>
          <a:lstStyle/>
          <a:p>
            <a:r>
              <a:rPr lang="en-US" dirty="0" smtClean="0"/>
              <a:t>Simplest example, e.g. low-pressure monatomic gas</a:t>
            </a:r>
          </a:p>
          <a:p>
            <a:r>
              <a:rPr lang="en-US" dirty="0" smtClean="0"/>
              <a:t>Back to the mosquito cloud</a:t>
            </a:r>
          </a:p>
          <a:p>
            <a:r>
              <a:rPr lang="en-US" dirty="0" smtClean="0"/>
              <a:t>From classical </a:t>
            </a:r>
            <a:r>
              <a:rPr lang="en-US" dirty="0" err="1" smtClean="0"/>
              <a:t>equipartition</a:t>
            </a:r>
            <a:r>
              <a:rPr lang="en-US" dirty="0" smtClean="0"/>
              <a:t> each molecule has energy 1/2k</a:t>
            </a:r>
            <a:r>
              <a:rPr lang="en-US" baseline="-25000" dirty="0" smtClean="0"/>
              <a:t>B</a:t>
            </a:r>
            <a:r>
              <a:rPr lang="en-US" dirty="0" smtClean="0"/>
              <a:t>T per degree of motion (here, translational)</a:t>
            </a:r>
          </a:p>
          <a:p>
            <a:r>
              <a:rPr lang="en-US" dirty="0" smtClean="0"/>
              <a:t>Hence the heat capacity is simply</a:t>
            </a:r>
          </a:p>
        </p:txBody>
      </p:sp>
      <p:pic>
        <p:nvPicPr>
          <p:cNvPr id="7301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7038" y="3856415"/>
            <a:ext cx="2965467" cy="257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Capacity of Non-Interacting Gas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730114" name="Object 2"/>
          <p:cNvGraphicFramePr>
            <a:graphicFrameLocks noChangeAspect="1"/>
          </p:cNvGraphicFramePr>
          <p:nvPr/>
        </p:nvGraphicFramePr>
        <p:xfrm>
          <a:off x="5571404" y="3115017"/>
          <a:ext cx="1246085" cy="703320"/>
        </p:xfrm>
        <a:graphic>
          <a:graphicData uri="http://schemas.openxmlformats.org/presentationml/2006/ole">
            <p:oleObj spid="_x0000_s730114" name="Equation" r:id="rId5" imgW="698400" imgH="393480" progId="Equation.DSMT4">
              <p:embed/>
            </p:oleObj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514145"/>
            <a:ext cx="5353291" cy="98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 is C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electrons in metal so much lower if they are nearly free?</a:t>
            </a:r>
          </a:p>
        </p:txBody>
      </p:sp>
      <p:sp>
        <p:nvSpPr>
          <p:cNvPr id="12" name="Curved Down Arrow 11"/>
          <p:cNvSpPr/>
          <p:nvPr/>
        </p:nvSpPr>
        <p:spPr bwMode="auto">
          <a:xfrm flipH="1">
            <a:off x="6609141" y="3808071"/>
            <a:ext cx="1215343" cy="717630"/>
          </a:xfrm>
          <a:prstGeom prst="curvedDownArrow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</a:gra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Density and Energy Flux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605778"/>
          </a:xfrm>
        </p:spPr>
        <p:txBody>
          <a:bodyPr/>
          <a:lstStyle/>
          <a:p>
            <a:r>
              <a:rPr lang="en-US" dirty="0" smtClean="0"/>
              <a:t>Current density: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1200" dirty="0" smtClean="0"/>
          </a:p>
          <a:p>
            <a:r>
              <a:rPr lang="en-US" dirty="0" smtClean="0"/>
              <a:t>What if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k</a:t>
            </a:r>
            <a:r>
              <a:rPr lang="en-US" dirty="0" smtClean="0"/>
              <a:t>) is a symmetric distribution?</a:t>
            </a:r>
          </a:p>
          <a:p>
            <a:r>
              <a:rPr lang="en-US" dirty="0" smtClean="0"/>
              <a:t>Energy flux: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Check units?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709634" name="Object 2"/>
          <p:cNvGraphicFramePr>
            <a:graphicFrameLocks noChangeAspect="1"/>
          </p:cNvGraphicFramePr>
          <p:nvPr/>
        </p:nvGraphicFramePr>
        <p:xfrm>
          <a:off x="987425" y="2081213"/>
          <a:ext cx="5041900" cy="760412"/>
        </p:xfrm>
        <a:graphic>
          <a:graphicData uri="http://schemas.openxmlformats.org/presentationml/2006/ole">
            <p:oleObj spid="_x0000_s709634" name="Equation" r:id="rId4" imgW="2527200" imgH="380880" progId="Equation.DSMT4">
              <p:embed/>
            </p:oleObj>
          </a:graphicData>
        </a:graphic>
      </p:graphicFrame>
      <p:graphicFrame>
        <p:nvGraphicFramePr>
          <p:cNvPr id="709636" name="Object 4"/>
          <p:cNvGraphicFramePr>
            <a:graphicFrameLocks noChangeAspect="1"/>
          </p:cNvGraphicFramePr>
          <p:nvPr/>
        </p:nvGraphicFramePr>
        <p:xfrm>
          <a:off x="7342188" y="1936750"/>
          <a:ext cx="1214437" cy="787400"/>
        </p:xfrm>
        <a:graphic>
          <a:graphicData uri="http://schemas.openxmlformats.org/presentationml/2006/ole">
            <p:oleObj spid="_x0000_s709636" name="Equation" r:id="rId5" imgW="609480" imgH="393480" progId="Equation.DSMT4">
              <p:embed/>
            </p:oleObj>
          </a:graphicData>
        </a:graphic>
      </p:graphicFrame>
      <p:graphicFrame>
        <p:nvGraphicFramePr>
          <p:cNvPr id="709637" name="Object 5"/>
          <p:cNvGraphicFramePr>
            <a:graphicFrameLocks noChangeAspect="1"/>
          </p:cNvGraphicFramePr>
          <p:nvPr/>
        </p:nvGraphicFramePr>
        <p:xfrm>
          <a:off x="987425" y="4402462"/>
          <a:ext cx="5929313" cy="760413"/>
        </p:xfrm>
        <a:graphic>
          <a:graphicData uri="http://schemas.openxmlformats.org/presentationml/2006/ole">
            <p:oleObj spid="_x0000_s709637" name="Equation" r:id="rId6" imgW="2971800" imgH="380880" progId="Equation.DSMT4">
              <p:embed/>
            </p:oleObj>
          </a:graphicData>
        </a:graphic>
      </p:graphicFrame>
    </p:spTree>
  </p:cSld>
  <p:clrMapOvr>
    <a:masterClrMapping/>
  </p:clrMapOvr>
  <p:transition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Conduction in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948"/>
            <a:ext cx="8229600" cy="5089215"/>
          </a:xfrm>
        </p:spPr>
        <p:txBody>
          <a:bodyPr/>
          <a:lstStyle/>
          <a:p>
            <a:r>
              <a:rPr lang="en-US" sz="2000" dirty="0" smtClean="0"/>
              <a:t>Balance equation for forces on electrons (</a:t>
            </a:r>
            <a:r>
              <a:rPr lang="en-US" sz="2000" i="1" dirty="0" smtClean="0"/>
              <a:t>q </a:t>
            </a:r>
            <a:r>
              <a:rPr lang="en-US" sz="2000" dirty="0" smtClean="0"/>
              <a:t>&lt; 0)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Balance equation for energy of electrons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Current (only electrons near </a:t>
            </a:r>
            <a:r>
              <a:rPr lang="en-US" sz="2000" i="1" dirty="0" smtClean="0"/>
              <a:t>E</a:t>
            </a:r>
            <a:r>
              <a:rPr lang="en-US" sz="2000" i="1" baseline="-25000" dirty="0" smtClean="0"/>
              <a:t>F</a:t>
            </a:r>
            <a:r>
              <a:rPr lang="en-US" sz="2000" dirty="0" smtClean="0"/>
              <a:t> contribute!)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671638" y="1477963"/>
          <a:ext cx="3349625" cy="785812"/>
        </p:xfrm>
        <a:graphic>
          <a:graphicData uri="http://schemas.openxmlformats.org/presentationml/2006/ole">
            <p:oleObj spid="_x0000_s744450" name="Equation" r:id="rId4" imgW="1676160" imgH="393480" progId="Equation.DSMT4">
              <p:embed/>
            </p:oleObj>
          </a:graphicData>
        </a:graphic>
      </p:graphicFrame>
      <p:graphicFrame>
        <p:nvGraphicFramePr>
          <p:cNvPr id="747522" name="Object 2"/>
          <p:cNvGraphicFramePr>
            <a:graphicFrameLocks noChangeAspect="1"/>
          </p:cNvGraphicFramePr>
          <p:nvPr/>
        </p:nvGraphicFramePr>
        <p:xfrm>
          <a:off x="1671638" y="2884645"/>
          <a:ext cx="2081213" cy="785812"/>
        </p:xfrm>
        <a:graphic>
          <a:graphicData uri="http://schemas.openxmlformats.org/presentationml/2006/ole">
            <p:oleObj spid="_x0000_s744451" name="Equation" r:id="rId5" imgW="1041120" imgH="393480" progId="Equation.DSMT4">
              <p:embed/>
            </p:oleObj>
          </a:graphicData>
        </a:graphic>
      </p:graphicFrame>
      <p:pic>
        <p:nvPicPr>
          <p:cNvPr id="747523" name="Picture 3"/>
          <p:cNvPicPr>
            <a:picLocks noChangeAspect="1" noChangeArrowheads="1"/>
          </p:cNvPicPr>
          <p:nvPr/>
        </p:nvPicPr>
        <p:blipFill>
          <a:blip r:embed="rId6" cstate="print"/>
          <a:srcRect l="6983"/>
          <a:stretch>
            <a:fillRect/>
          </a:stretch>
        </p:blipFill>
        <p:spPr bwMode="auto">
          <a:xfrm>
            <a:off x="6023727" y="1846033"/>
            <a:ext cx="2914894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47524" name="Object 4"/>
          <p:cNvGraphicFramePr>
            <a:graphicFrameLocks noChangeAspect="1"/>
          </p:cNvGraphicFramePr>
          <p:nvPr/>
        </p:nvGraphicFramePr>
        <p:xfrm>
          <a:off x="1671638" y="4427538"/>
          <a:ext cx="1574800" cy="455612"/>
        </p:xfrm>
        <a:graphic>
          <a:graphicData uri="http://schemas.openxmlformats.org/presentationml/2006/ole">
            <p:oleObj spid="_x0000_s744452" name="Equation" r:id="rId7" imgW="787320" imgH="228600" progId="Equation.DSMT4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7663992" y="4015819"/>
            <a:ext cx="791851" cy="537327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93100"/>
            <a:ext cx="8355027" cy="3082391"/>
          </a:xfrm>
        </p:spPr>
        <p:txBody>
          <a:bodyPr/>
          <a:lstStyle/>
          <a:p>
            <a:r>
              <a:rPr lang="en-US" dirty="0" smtClean="0"/>
              <a:t>The particle distribution (mosquitoes or electrons) evolves in a seven-dimensional phase space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err="1" smtClean="0"/>
              <a:t>x,y,z,k</a:t>
            </a:r>
            <a:r>
              <a:rPr lang="en-US" i="1" baseline="-25000" dirty="0" err="1" smtClean="0"/>
              <a:t>x</a:t>
            </a:r>
            <a:r>
              <a:rPr lang="en-US" i="1" dirty="0" err="1" smtClean="0"/>
              <a:t>,k</a:t>
            </a:r>
            <a:r>
              <a:rPr lang="en-US" i="1" baseline="-25000" dirty="0" err="1" smtClean="0"/>
              <a:t>y</a:t>
            </a:r>
            <a:r>
              <a:rPr lang="en-US" i="1" dirty="0" err="1" smtClean="0"/>
              <a:t>,k</a:t>
            </a:r>
            <a:r>
              <a:rPr lang="en-US" i="1" baseline="-25000" dirty="0" err="1" smtClean="0"/>
              <a:t>z</a:t>
            </a:r>
            <a:r>
              <a:rPr lang="en-US" i="1" dirty="0" err="1" smtClean="0"/>
              <a:t>,t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BTE is just a way of “bookkeeping” particles which:</a:t>
            </a:r>
          </a:p>
          <a:p>
            <a:pPr lvl="1"/>
            <a:r>
              <a:rPr lang="en-US" dirty="0" smtClean="0"/>
              <a:t>move in geometric space 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dx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accelerate in momentum space 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dv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scatter</a:t>
            </a:r>
          </a:p>
          <a:p>
            <a:r>
              <a:rPr lang="en-US" dirty="0" smtClean="0"/>
              <a:t>Consider a small control volume </a:t>
            </a:r>
            <a:r>
              <a:rPr lang="en-US" i="1" dirty="0" err="1" smtClean="0"/>
              <a:t>d</a:t>
            </a:r>
            <a:r>
              <a:rPr lang="en-US" b="1" i="1" dirty="0" err="1" smtClean="0"/>
              <a:t>r</a:t>
            </a:r>
            <a:r>
              <a:rPr lang="en-US" i="1" dirty="0" err="1" smtClean="0"/>
              <a:t>d</a:t>
            </a:r>
            <a:r>
              <a:rPr lang="en-US" b="1" i="1" dirty="0" err="1" smtClean="0"/>
              <a:t>k</a:t>
            </a:r>
            <a:endParaRPr lang="en-US" b="1" i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Boltzmann Transport Equation (BTE)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7056644" y="3187559"/>
            <a:ext cx="630789" cy="457200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1Left"/>
            <a:lightRig rig="freezing" dir="t"/>
          </a:scene3d>
          <a:sp3d extrusionH="508000" contourW="12700" prstMaterial="translucentPowder">
            <a:contourClr>
              <a:schemeClr val="tx1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Curved Right Arrow 5"/>
          <p:cNvSpPr/>
          <p:nvPr/>
        </p:nvSpPr>
        <p:spPr bwMode="auto">
          <a:xfrm>
            <a:off x="6716389" y="2646096"/>
            <a:ext cx="501706" cy="793020"/>
          </a:xfrm>
          <a:prstGeom prst="curvedRightArrow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Curved Right Arrow 6"/>
          <p:cNvSpPr/>
          <p:nvPr/>
        </p:nvSpPr>
        <p:spPr bwMode="auto">
          <a:xfrm flipH="1">
            <a:off x="7985490" y="3373031"/>
            <a:ext cx="501706" cy="793020"/>
          </a:xfrm>
          <a:prstGeom prst="curvedRightArrow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339" y="4311706"/>
            <a:ext cx="1858201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Rate of change</a:t>
            </a:r>
          </a:p>
          <a:p>
            <a:pPr algn="l"/>
            <a:r>
              <a:rPr lang="en-US" sz="1600" dirty="0" smtClean="0"/>
              <a:t>of particles both</a:t>
            </a:r>
          </a:p>
          <a:p>
            <a:pPr algn="l"/>
            <a:r>
              <a:rPr lang="en-US" sz="1600" dirty="0" smtClean="0"/>
              <a:t>in </a:t>
            </a:r>
            <a:r>
              <a:rPr lang="en-US" sz="1600" dirty="0" err="1" smtClean="0"/>
              <a:t>d</a:t>
            </a:r>
            <a:r>
              <a:rPr lang="en-US" sz="1600" b="1" dirty="0" err="1" smtClean="0"/>
              <a:t>r</a:t>
            </a:r>
            <a:r>
              <a:rPr lang="en-US" sz="1600" b="1" dirty="0" smtClean="0"/>
              <a:t> </a:t>
            </a:r>
            <a:r>
              <a:rPr lang="en-US" sz="1600" dirty="0" smtClean="0"/>
              <a:t>and </a:t>
            </a:r>
            <a:r>
              <a:rPr lang="en-US" sz="1600" dirty="0" err="1" smtClean="0"/>
              <a:t>d</a:t>
            </a:r>
            <a:r>
              <a:rPr lang="en-US" sz="1600" b="1" dirty="0" err="1" smtClean="0"/>
              <a:t>k</a:t>
            </a:r>
            <a:endParaRPr lang="en-US" sz="16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337250" y="4557927"/>
            <a:ext cx="352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=</a:t>
            </a:r>
            <a:endParaRPr lang="en-US" sz="16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677116" y="4311706"/>
            <a:ext cx="152157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Net spatial</a:t>
            </a:r>
          </a:p>
          <a:p>
            <a:pPr algn="l"/>
            <a:r>
              <a:rPr lang="en-US" sz="1600" dirty="0" smtClean="0"/>
              <a:t>inflow due to</a:t>
            </a:r>
          </a:p>
          <a:p>
            <a:pPr algn="l"/>
            <a:r>
              <a:rPr lang="en-US" sz="1600" dirty="0" smtClean="0"/>
              <a:t>velocity </a:t>
            </a:r>
            <a:r>
              <a:rPr lang="en-US" sz="1600" b="1" dirty="0" smtClean="0"/>
              <a:t>v</a:t>
            </a:r>
            <a:r>
              <a:rPr lang="en-US" sz="1600" dirty="0" smtClean="0"/>
              <a:t>(</a:t>
            </a:r>
            <a:r>
              <a:rPr lang="en-US" sz="1600" b="1" dirty="0" smtClean="0"/>
              <a:t>k</a:t>
            </a:r>
            <a:r>
              <a:rPr lang="en-US" sz="1600" dirty="0" smtClean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7397" y="4311706"/>
            <a:ext cx="202081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Net inflow due</a:t>
            </a:r>
          </a:p>
          <a:p>
            <a:pPr algn="l"/>
            <a:r>
              <a:rPr lang="en-US" sz="1600" dirty="0" smtClean="0"/>
              <a:t>to acceleration by</a:t>
            </a:r>
          </a:p>
          <a:p>
            <a:pPr algn="l"/>
            <a:r>
              <a:rPr lang="en-US" sz="1600" dirty="0" smtClean="0"/>
              <a:t>external forces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05162" y="4557927"/>
            <a:ext cx="352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+</a:t>
            </a:r>
            <a:endParaRPr lang="en-US" sz="16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987472" y="4434817"/>
            <a:ext cx="1672253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Net inflow due</a:t>
            </a:r>
          </a:p>
          <a:p>
            <a:pPr algn="l"/>
            <a:r>
              <a:rPr lang="en-US" sz="1600" dirty="0" smtClean="0"/>
              <a:t>to scattering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82871" y="4557927"/>
            <a:ext cx="352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+</a:t>
            </a:r>
            <a:endParaRPr lang="en-US" sz="1600" b="1" dirty="0" smtClean="0"/>
          </a:p>
        </p:txBody>
      </p:sp>
      <p:graphicFrame>
        <p:nvGraphicFramePr>
          <p:cNvPr id="733186" name="Object 2"/>
          <p:cNvGraphicFramePr>
            <a:graphicFrameLocks noChangeAspect="1"/>
          </p:cNvGraphicFramePr>
          <p:nvPr/>
        </p:nvGraphicFramePr>
        <p:xfrm>
          <a:off x="1981200" y="5351463"/>
          <a:ext cx="3749675" cy="887412"/>
        </p:xfrm>
        <a:graphic>
          <a:graphicData uri="http://schemas.openxmlformats.org/presentationml/2006/ole">
            <p:oleObj spid="_x0000_s733186" name="Equation" r:id="rId4" imgW="1879560" imgH="444240" progId="Equation.DSMT4">
              <p:embed/>
            </p:oleObj>
          </a:graphicData>
        </a:graphic>
      </p:graphicFrame>
    </p:spTree>
  </p:cSld>
  <p:clrMapOvr>
    <a:masterClrMapping/>
  </p:clrMapOvr>
  <p:transition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3825"/>
            <a:ext cx="8229600" cy="646331"/>
          </a:xfrm>
        </p:spPr>
        <p:txBody>
          <a:bodyPr/>
          <a:lstStyle/>
          <a:p>
            <a:r>
              <a:rPr lang="en-US" dirty="0" smtClean="0"/>
              <a:t>Relaxation Time Approximation (RTA)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4" y="2233401"/>
            <a:ext cx="8580677" cy="3803257"/>
          </a:xfrm>
        </p:spPr>
        <p:txBody>
          <a:bodyPr/>
          <a:lstStyle/>
          <a:p>
            <a:r>
              <a:rPr lang="en-US" dirty="0" smtClean="0"/>
              <a:t>Where recall </a:t>
            </a:r>
            <a:r>
              <a:rPr lang="en-US" b="1" dirty="0" smtClean="0"/>
              <a:t>v</a:t>
            </a:r>
            <a:r>
              <a:rPr lang="en-US" dirty="0" smtClean="0"/>
              <a:t> =                       and </a:t>
            </a:r>
            <a:r>
              <a:rPr lang="en-US" b="1" dirty="0" smtClean="0"/>
              <a:t>F</a:t>
            </a:r>
            <a:r>
              <a:rPr lang="en-US" dirty="0" smtClean="0"/>
              <a:t> =</a:t>
            </a:r>
          </a:p>
          <a:p>
            <a:r>
              <a:rPr lang="en-US" dirty="0" smtClean="0"/>
              <a:t>In the “relaxation time approximation” (RTA) the system is not driven too far from equilibrium</a:t>
            </a:r>
          </a:p>
          <a:p>
            <a:endParaRPr lang="en-US" dirty="0" smtClean="0"/>
          </a:p>
          <a:p>
            <a:endParaRPr lang="en-US" sz="3600" dirty="0" smtClean="0"/>
          </a:p>
          <a:p>
            <a:r>
              <a:rPr lang="en-US" dirty="0" smtClean="0"/>
              <a:t>Where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is the equilibrium distribution (e.g. Fermi-Dirac)</a:t>
            </a:r>
          </a:p>
          <a:p>
            <a:r>
              <a:rPr lang="en-US" dirty="0" smtClean="0"/>
              <a:t>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is the distribution departure from equilibrium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734210" name="Object 2"/>
          <p:cNvGraphicFramePr>
            <a:graphicFrameLocks noChangeAspect="1"/>
          </p:cNvGraphicFramePr>
          <p:nvPr/>
        </p:nvGraphicFramePr>
        <p:xfrm>
          <a:off x="2697163" y="1111236"/>
          <a:ext cx="3749675" cy="887412"/>
        </p:xfrm>
        <a:graphic>
          <a:graphicData uri="http://schemas.openxmlformats.org/presentationml/2006/ole">
            <p:oleObj spid="_x0000_s734210" name="Equation" r:id="rId4" imgW="1879560" imgH="444240" progId="Equation.DSMT4">
              <p:embed/>
            </p:oleObj>
          </a:graphicData>
        </a:graphic>
      </p:graphicFrame>
      <p:graphicFrame>
        <p:nvGraphicFramePr>
          <p:cNvPr id="734212" name="Object 4"/>
          <p:cNvGraphicFramePr>
            <a:graphicFrameLocks noChangeAspect="1"/>
          </p:cNvGraphicFramePr>
          <p:nvPr/>
        </p:nvGraphicFramePr>
        <p:xfrm>
          <a:off x="2393156" y="3742777"/>
          <a:ext cx="4357688" cy="912812"/>
        </p:xfrm>
        <a:graphic>
          <a:graphicData uri="http://schemas.openxmlformats.org/presentationml/2006/ole">
            <p:oleObj spid="_x0000_s734212" name="Equation" r:id="rId5" imgW="2184120" imgH="457200" progId="Equation.DSMT4">
              <p:embed/>
            </p:oleObj>
          </a:graphicData>
        </a:graphic>
      </p:graphicFrame>
    </p:spTree>
  </p:cSld>
  <p:clrMapOvr>
    <a:masterClrMapping/>
  </p:clrMapOvr>
  <p:transition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BTE in Steady-State (</a:t>
            </a:r>
            <a:r>
              <a:rPr lang="en-US" dirty="0" smtClean="0">
                <a:latin typeface="Arial"/>
                <a:cs typeface="Arial"/>
              </a:rPr>
              <a:t>∂f/</a:t>
            </a:r>
            <a:r>
              <a:rPr lang="en-US" dirty="0" smtClean="0">
                <a:cs typeface="Arial"/>
              </a:rPr>
              <a:t>∂t = 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7219"/>
            <a:ext cx="8229600" cy="3674276"/>
          </a:xfrm>
        </p:spPr>
        <p:txBody>
          <a:bodyPr/>
          <a:lstStyle/>
          <a:p>
            <a:r>
              <a:rPr lang="en-US" dirty="0" smtClean="0"/>
              <a:t>Still in RTA, approximate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/>
              <a:t> on left-side by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 0</a:t>
            </a:r>
          </a:p>
          <a:p>
            <a:r>
              <a:rPr lang="en-US" dirty="0" smtClean="0"/>
              <a:t>Furthermore by chain rule:</a:t>
            </a:r>
          </a:p>
          <a:p>
            <a:endParaRPr lang="en-US" dirty="0" smtClean="0"/>
          </a:p>
          <a:p>
            <a:r>
              <a:rPr lang="en-US" dirty="0" smtClean="0"/>
              <a:t>So we can obtain the non-equilibrium distribution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And now we can directly calculate the current &amp; flux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735234" name="Object 2"/>
          <p:cNvGraphicFramePr>
            <a:graphicFrameLocks noChangeAspect="1"/>
          </p:cNvGraphicFramePr>
          <p:nvPr/>
        </p:nvGraphicFramePr>
        <p:xfrm>
          <a:off x="3191669" y="1138238"/>
          <a:ext cx="2760662" cy="785812"/>
        </p:xfrm>
        <a:graphic>
          <a:graphicData uri="http://schemas.openxmlformats.org/presentationml/2006/ole">
            <p:oleObj spid="_x0000_s735234" name="Equation" r:id="rId4" imgW="1384200" imgH="393480" progId="Equation.DSMT4">
              <p:embed/>
            </p:oleObj>
          </a:graphicData>
        </a:graphic>
      </p:graphicFrame>
      <p:graphicFrame>
        <p:nvGraphicFramePr>
          <p:cNvPr id="735235" name="Object 3"/>
          <p:cNvGraphicFramePr>
            <a:graphicFrameLocks noChangeAspect="1"/>
          </p:cNvGraphicFramePr>
          <p:nvPr/>
        </p:nvGraphicFramePr>
        <p:xfrm>
          <a:off x="4784837" y="2649229"/>
          <a:ext cx="2936875" cy="836612"/>
        </p:xfrm>
        <a:graphic>
          <a:graphicData uri="http://schemas.openxmlformats.org/presentationml/2006/ole">
            <p:oleObj spid="_x0000_s735235" name="Equation" r:id="rId5" imgW="1473120" imgH="419040" progId="Equation.DSMT4">
              <p:embed/>
            </p:oleObj>
          </a:graphicData>
        </a:graphic>
      </p:graphicFrame>
      <p:graphicFrame>
        <p:nvGraphicFramePr>
          <p:cNvPr id="735236" name="Object 4"/>
          <p:cNvGraphicFramePr>
            <a:graphicFrameLocks noChangeAspect="1"/>
          </p:cNvGraphicFramePr>
          <p:nvPr/>
        </p:nvGraphicFramePr>
        <p:xfrm>
          <a:off x="2938463" y="4371906"/>
          <a:ext cx="3267075" cy="836612"/>
        </p:xfrm>
        <a:graphic>
          <a:graphicData uri="http://schemas.openxmlformats.org/presentationml/2006/ole">
            <p:oleObj spid="_x0000_s735236" name="Equation" r:id="rId6" imgW="1638000" imgH="419040" progId="Equation.DSMT4">
              <p:embed/>
            </p:oleObj>
          </a:graphicData>
        </a:graphic>
      </p:graphicFrame>
    </p:spTree>
  </p:cSld>
  <p:clrMapOvr>
    <a:masterClrMapping/>
  </p:clrMapOvr>
  <p:transition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Density and Mobility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2654188"/>
            <a:ext cx="8460223" cy="1189529"/>
          </a:xfrm>
        </p:spPr>
        <p:txBody>
          <a:bodyPr/>
          <a:lstStyle/>
          <a:p>
            <a:r>
              <a:rPr lang="en-US" dirty="0" smtClean="0"/>
              <a:t>This may be converted to an integral over energy</a:t>
            </a:r>
          </a:p>
          <a:p>
            <a:r>
              <a:rPr lang="en-US" dirty="0" smtClean="0"/>
              <a:t>Assume </a:t>
            </a:r>
            <a:r>
              <a:rPr lang="en-US" b="1" dirty="0" smtClean="0"/>
              <a:t>F</a:t>
            </a:r>
            <a:r>
              <a:rPr lang="en-US" dirty="0" smtClean="0"/>
              <a:t> is along </a:t>
            </a:r>
            <a:r>
              <a:rPr lang="en-US" b="1" dirty="0" smtClean="0"/>
              <a:t>z</a:t>
            </a:r>
            <a:r>
              <a:rPr lang="en-US" dirty="0" smtClean="0"/>
              <a:t>:                        (dimension d=1,2,3)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736258" name="Object 2"/>
          <p:cNvGraphicFramePr>
            <a:graphicFrameLocks noChangeAspect="1"/>
          </p:cNvGraphicFramePr>
          <p:nvPr/>
        </p:nvGraphicFramePr>
        <p:xfrm>
          <a:off x="758825" y="969963"/>
          <a:ext cx="7626350" cy="962025"/>
        </p:xfrm>
        <a:graphic>
          <a:graphicData uri="http://schemas.openxmlformats.org/presentationml/2006/ole">
            <p:oleObj spid="_x0000_s736258" name="Equation" r:id="rId4" imgW="3822480" imgH="482400" progId="Equation.DSMT4">
              <p:embed/>
            </p:oleObj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 rot="16200000" flipV="1">
            <a:off x="5080591" y="1875074"/>
            <a:ext cx="476889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rot="16200000" flipV="1">
            <a:off x="5750881" y="1938462"/>
            <a:ext cx="476889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16200000" flipV="1">
            <a:off x="6503441" y="1938462"/>
            <a:ext cx="476889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16200000" flipV="1">
            <a:off x="4658456" y="1875074"/>
            <a:ext cx="476889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aphicFrame>
        <p:nvGraphicFramePr>
          <p:cNvPr id="736259" name="Object 3"/>
          <p:cNvGraphicFramePr>
            <a:graphicFrameLocks noChangeAspect="1"/>
          </p:cNvGraphicFramePr>
          <p:nvPr/>
        </p:nvGraphicFramePr>
        <p:xfrm>
          <a:off x="758825" y="3904323"/>
          <a:ext cx="4789487" cy="1012825"/>
        </p:xfrm>
        <a:graphic>
          <a:graphicData uri="http://schemas.openxmlformats.org/presentationml/2006/ole">
            <p:oleObj spid="_x0000_s736259" name="Equation" r:id="rId5" imgW="2400120" imgH="507960" progId="Equation.DSMT4">
              <p:embed/>
            </p:oleObj>
          </a:graphicData>
        </a:graphic>
      </p:graphicFrame>
      <p:graphicFrame>
        <p:nvGraphicFramePr>
          <p:cNvPr id="736260" name="Object 4"/>
          <p:cNvGraphicFramePr>
            <a:graphicFrameLocks noChangeAspect="1"/>
          </p:cNvGraphicFramePr>
          <p:nvPr/>
        </p:nvGraphicFramePr>
        <p:xfrm>
          <a:off x="3831733" y="3167077"/>
          <a:ext cx="1798637" cy="557213"/>
        </p:xfrm>
        <a:graphic>
          <a:graphicData uri="http://schemas.openxmlformats.org/presentationml/2006/ole">
            <p:oleObj spid="_x0000_s736260" name="Equation" r:id="rId6" imgW="901440" imgH="27936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141855" y="4149125"/>
            <a:ext cx="1895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/>
              <a:t>(</a:t>
            </a:r>
            <a:r>
              <a:rPr lang="en-US" sz="1400" dirty="0" err="1" smtClean="0"/>
              <a:t>Lundstrom</a:t>
            </a:r>
            <a:r>
              <a:rPr lang="en-US" sz="1400" dirty="0" smtClean="0"/>
              <a:t>, 2000)</a:t>
            </a:r>
          </a:p>
          <a:p>
            <a:pPr algn="l"/>
            <a:r>
              <a:rPr lang="en-US" sz="1400" dirty="0" smtClean="0"/>
              <a:t>(Ferry, 1997)</a:t>
            </a:r>
          </a:p>
        </p:txBody>
      </p:sp>
      <p:sp>
        <p:nvSpPr>
          <p:cNvPr id="14" name="Right Brace 13"/>
          <p:cNvSpPr/>
          <p:nvPr/>
        </p:nvSpPr>
        <p:spPr bwMode="auto">
          <a:xfrm rot="5400000">
            <a:off x="2092384" y="4521748"/>
            <a:ext cx="219808" cy="919981"/>
          </a:xfrm>
          <a:prstGeom prst="rightBrace">
            <a:avLst>
              <a:gd name="adj1" fmla="val 52333"/>
              <a:gd name="adj2" fmla="val 50000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ight Brace 14"/>
          <p:cNvSpPr/>
          <p:nvPr/>
        </p:nvSpPr>
        <p:spPr bwMode="auto">
          <a:xfrm rot="5400000">
            <a:off x="4345342" y="4361932"/>
            <a:ext cx="219808" cy="1366390"/>
          </a:xfrm>
          <a:prstGeom prst="rightBrace">
            <a:avLst>
              <a:gd name="adj1" fmla="val 52333"/>
              <a:gd name="adj2" fmla="val 50000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57198" y="5518767"/>
            <a:ext cx="8193187" cy="5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Assumption: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position-independent relaxation time (</a:t>
            </a:r>
            <a:r>
              <a:rPr kumimoji="0" lang="el-GR" sz="2400" b="0" i="1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τ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3825"/>
            <a:ext cx="8229600" cy="646331"/>
          </a:xfrm>
        </p:spPr>
        <p:txBody>
          <a:bodyPr/>
          <a:lstStyle/>
          <a:p>
            <a:r>
              <a:rPr lang="en-US" dirty="0" smtClean="0"/>
              <a:t>Energy Bands &amp; Fermi Surface of Cu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1730"/>
            <a:ext cx="8229600" cy="995814"/>
          </a:xfrm>
        </p:spPr>
        <p:txBody>
          <a:bodyPr/>
          <a:lstStyle/>
          <a:p>
            <a:r>
              <a:rPr lang="en-US" dirty="0" smtClean="0"/>
              <a:t>Fermi surface of Cu is just a slightly distorted sphere </a:t>
            </a:r>
            <a:r>
              <a:rPr lang="en-US" dirty="0" smtClean="0">
                <a:sym typeface="Wingdings" pitchFamily="2" charset="2"/>
              </a:rPr>
              <a:t> nearly-free electron model is a good approximation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8" descr="C:\Documents and Settings\szygmunt\My Documents\My Pictures\2005-02 (Feb)\Cu_energy_ba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597" y="1393794"/>
            <a:ext cx="5036979" cy="320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C:\Documents and Settings\szygmunt\My Documents\My Pictures\2005-02 (Feb)\Cu_fermi_surface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1366" y="1179852"/>
            <a:ext cx="2953442" cy="375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Energy Banding in Solids?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08016"/>
            <a:ext cx="8229600" cy="1918147"/>
          </a:xfrm>
        </p:spPr>
        <p:txBody>
          <a:bodyPr/>
          <a:lstStyle/>
          <a:p>
            <a:r>
              <a:rPr lang="en-US" dirty="0" smtClean="0"/>
              <a:t>Key result of wave mechanics (Felix Bloch, 1928)</a:t>
            </a:r>
          </a:p>
          <a:p>
            <a:pPr lvl="1"/>
            <a:r>
              <a:rPr lang="en-US" dirty="0" smtClean="0"/>
              <a:t>Plane wave in a </a:t>
            </a:r>
            <a:r>
              <a:rPr lang="en-US" u="sng" dirty="0" smtClean="0"/>
              <a:t>periodic potential</a:t>
            </a:r>
          </a:p>
          <a:p>
            <a:pPr lvl="1"/>
            <a:r>
              <a:rPr lang="en-US" dirty="0" smtClean="0"/>
              <a:t>Wave momentum only unique up to 2</a:t>
            </a:r>
            <a:r>
              <a:rPr lang="el-GR" dirty="0" smtClean="0">
                <a:latin typeface="Arial"/>
                <a:cs typeface="Arial"/>
              </a:rPr>
              <a:t>π</a:t>
            </a:r>
            <a:r>
              <a:rPr lang="en-US" dirty="0" smtClean="0"/>
              <a:t>/a</a:t>
            </a:r>
          </a:p>
          <a:p>
            <a:pPr lvl="1"/>
            <a:r>
              <a:rPr lang="en-US" dirty="0" smtClean="0"/>
              <a:t>Electron waves with allowed (</a:t>
            </a:r>
            <a:r>
              <a:rPr lang="en-US" dirty="0" err="1" smtClean="0"/>
              <a:t>k,E</a:t>
            </a:r>
            <a:r>
              <a:rPr lang="en-US" dirty="0" smtClean="0"/>
              <a:t>) can propagate (theoretically) unimpeded in perfectly periodic lattice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231426" name="Object 1026"/>
          <p:cNvGraphicFramePr>
            <a:graphicFrameLocks noChangeAspect="1"/>
          </p:cNvGraphicFramePr>
          <p:nvPr/>
        </p:nvGraphicFramePr>
        <p:xfrm>
          <a:off x="2061608" y="3231796"/>
          <a:ext cx="2087562" cy="466725"/>
        </p:xfrm>
        <a:graphic>
          <a:graphicData uri="http://schemas.openxmlformats.org/presentationml/2006/ole">
            <p:oleObj spid="_x0000_s737282" name="Equation" r:id="rId4" imgW="1079280" imgH="241200" progId="Equation.DSMT4">
              <p:embed/>
            </p:oleObj>
          </a:graphicData>
        </a:graphic>
      </p:graphicFrame>
      <p:pic>
        <p:nvPicPr>
          <p:cNvPr id="737283" name="Picture 3"/>
          <p:cNvPicPr>
            <a:picLocks noChangeAspect="1" noChangeArrowheads="1"/>
          </p:cNvPicPr>
          <p:nvPr/>
        </p:nvPicPr>
        <p:blipFill>
          <a:blip r:embed="rId5" cstate="print"/>
          <a:srcRect r="47764"/>
          <a:stretch>
            <a:fillRect/>
          </a:stretch>
        </p:blipFill>
        <p:spPr bwMode="auto">
          <a:xfrm>
            <a:off x="1040800" y="1228740"/>
            <a:ext cx="22439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28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4718" y="1228740"/>
            <a:ext cx="41814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1026"/>
          <p:cNvGraphicFramePr>
            <a:graphicFrameLocks noChangeAspect="1"/>
          </p:cNvGraphicFramePr>
          <p:nvPr/>
        </p:nvGraphicFramePr>
        <p:xfrm>
          <a:off x="5171304" y="3257196"/>
          <a:ext cx="2085975" cy="441325"/>
        </p:xfrm>
        <a:graphic>
          <a:graphicData uri="http://schemas.openxmlformats.org/presentationml/2006/ole">
            <p:oleObj spid="_x0000_s737285" name="Equation" r:id="rId7" imgW="1079280" imgH="228600" progId="Equation.DSMT4">
              <p:embed/>
            </p:oleObj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3825"/>
            <a:ext cx="8229600" cy="646331"/>
          </a:xfrm>
        </p:spPr>
        <p:txBody>
          <a:bodyPr/>
          <a:lstStyle/>
          <a:p>
            <a:r>
              <a:rPr lang="en-US" dirty="0" smtClean="0"/>
              <a:t>What Do Bloch Waves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4882720"/>
            <a:ext cx="8447103" cy="1447061"/>
          </a:xfrm>
        </p:spPr>
        <p:txBody>
          <a:bodyPr/>
          <a:lstStyle/>
          <a:p>
            <a:r>
              <a:rPr lang="en-US" sz="2000" dirty="0" smtClean="0"/>
              <a:t>Periodic potential has a very small effect on the plane-wave character of a free electron </a:t>
            </a:r>
            <a:r>
              <a:rPr lang="en-US" sz="2000" dirty="0" err="1" smtClean="0"/>
              <a:t>wavefunction</a:t>
            </a:r>
            <a:endParaRPr lang="en-US" sz="2000" dirty="0" smtClean="0"/>
          </a:p>
          <a:p>
            <a:r>
              <a:rPr lang="en-US" sz="2000" dirty="0" smtClean="0"/>
              <a:t>Explains why the free electron model works well in most simple metals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8" descr="C:\Documents and Settings\szygmunt\My Documents\My Pictures\2005-02 (Feb)\bloch_function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6148" y="838938"/>
            <a:ext cx="5391705" cy="385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1426" name="Object 1026"/>
          <p:cNvGraphicFramePr>
            <a:graphicFrameLocks noChangeAspect="1"/>
          </p:cNvGraphicFramePr>
          <p:nvPr/>
        </p:nvGraphicFramePr>
        <p:xfrm>
          <a:off x="6184129" y="2245495"/>
          <a:ext cx="2085975" cy="441325"/>
        </p:xfrm>
        <a:graphic>
          <a:graphicData uri="http://schemas.openxmlformats.org/presentationml/2006/ole">
            <p:oleObj spid="_x0000_s738306" name="Equation" r:id="rId5" imgW="1079280" imgH="228600" progId="Equation.DSMT4">
              <p:embed/>
            </p:oleObj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 rot="10800000" flipV="1">
            <a:off x="4563123" y="2485747"/>
            <a:ext cx="1606861" cy="656947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3825"/>
            <a:ext cx="8229600" cy="646331"/>
          </a:xfrm>
        </p:spPr>
        <p:txBody>
          <a:bodyPr/>
          <a:lstStyle/>
          <a:p>
            <a:r>
              <a:rPr lang="en-US" dirty="0" smtClean="0"/>
              <a:t>Poisson and Fourier’s Equations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830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83009" name="Object 1"/>
          <p:cNvGraphicFramePr>
            <a:graphicFrameLocks noChangeAspect="1"/>
          </p:cNvGraphicFramePr>
          <p:nvPr/>
        </p:nvGraphicFramePr>
        <p:xfrm>
          <a:off x="787974" y="1616154"/>
          <a:ext cx="2825750" cy="550862"/>
        </p:xfrm>
        <a:graphic>
          <a:graphicData uri="http://schemas.openxmlformats.org/presentationml/2006/ole">
            <p:oleObj spid="_x0000_s683009" name="Equation" r:id="rId4" imgW="1054080" imgH="203040" progId="Equation.DSMT4">
              <p:embed/>
            </p:oleObj>
          </a:graphicData>
        </a:graphic>
      </p:graphicFrame>
      <p:graphicFrame>
        <p:nvGraphicFramePr>
          <p:cNvPr id="683011" name="Object 3"/>
          <p:cNvGraphicFramePr>
            <a:graphicFrameLocks noChangeAspect="1"/>
          </p:cNvGraphicFramePr>
          <p:nvPr/>
        </p:nvGraphicFramePr>
        <p:xfrm>
          <a:off x="787974" y="3419846"/>
          <a:ext cx="2825750" cy="550862"/>
        </p:xfrm>
        <a:graphic>
          <a:graphicData uri="http://schemas.openxmlformats.org/presentationml/2006/ole">
            <p:oleObj spid="_x0000_s683011" name="Equation" r:id="rId5" imgW="1054080" imgH="203040" progId="Equation.DSMT4">
              <p:embed/>
            </p:oleObj>
          </a:graphicData>
        </a:graphic>
      </p:graphicFrame>
      <p:graphicFrame>
        <p:nvGraphicFramePr>
          <p:cNvPr id="683012" name="Object 4"/>
          <p:cNvGraphicFramePr>
            <a:graphicFrameLocks noChangeAspect="1"/>
          </p:cNvGraphicFramePr>
          <p:nvPr/>
        </p:nvGraphicFramePr>
        <p:xfrm>
          <a:off x="4705350" y="1546304"/>
          <a:ext cx="3405188" cy="620712"/>
        </p:xfrm>
        <a:graphic>
          <a:graphicData uri="http://schemas.openxmlformats.org/presentationml/2006/ole">
            <p:oleObj spid="_x0000_s683012" name="Equation" r:id="rId6" imgW="1269720" imgH="228600" progId="Equation.DSMT4">
              <p:embed/>
            </p:oleObj>
          </a:graphicData>
        </a:graphic>
      </p:graphicFrame>
      <p:graphicFrame>
        <p:nvGraphicFramePr>
          <p:cNvPr id="683013" name="Object 5"/>
          <p:cNvGraphicFramePr>
            <a:graphicFrameLocks noChangeAspect="1"/>
          </p:cNvGraphicFramePr>
          <p:nvPr/>
        </p:nvGraphicFramePr>
        <p:xfrm>
          <a:off x="4705350" y="3349995"/>
          <a:ext cx="1973263" cy="620713"/>
        </p:xfrm>
        <a:graphic>
          <a:graphicData uri="http://schemas.openxmlformats.org/presentationml/2006/ole">
            <p:oleObj spid="_x0000_s683013" name="Equation" r:id="rId7" imgW="736560" imgH="22860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976597" y="2337843"/>
            <a:ext cx="556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drift</a:t>
            </a:r>
            <a:endParaRPr lang="en-US" sz="1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33964" y="2337843"/>
            <a:ext cx="950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diffusion</a:t>
            </a:r>
            <a:endParaRPr lang="en-US" sz="1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89533" y="4036240"/>
            <a:ext cx="1391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diffusion only</a:t>
            </a:r>
            <a:endParaRPr lang="en-US" sz="1400" i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09575" y="4661013"/>
            <a:ext cx="8229600" cy="140969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Note: check units!</a:t>
            </a:r>
          </a:p>
          <a:p>
            <a:pPr>
              <a:buNone/>
            </a:pPr>
            <a:r>
              <a:rPr lang="en-US" dirty="0" smtClean="0"/>
              <a:t>Some other differences: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Charge can be fixed or mobile; Fermions vs. bosons…</a:t>
            </a:r>
            <a:endParaRPr lang="en-US" sz="20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Semiconductors Are Not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19218"/>
            <a:ext cx="8229600" cy="1406371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en-US" sz="2300" dirty="0" smtClean="0"/>
              <a:t>Filled bands cannot conduct current</a:t>
            </a:r>
          </a:p>
          <a:p>
            <a:pPr>
              <a:spcBef>
                <a:spcPts val="900"/>
              </a:spcBef>
            </a:pPr>
            <a:r>
              <a:rPr lang="en-US" sz="2300" dirty="0" smtClean="0"/>
              <a:t>What about at T &gt; 0 K?</a:t>
            </a:r>
          </a:p>
          <a:p>
            <a:pPr>
              <a:spcBef>
                <a:spcPts val="900"/>
              </a:spcBef>
            </a:pPr>
            <a:r>
              <a:rPr lang="en-US" sz="2300" dirty="0" smtClean="0"/>
              <a:t>Where is the E</a:t>
            </a:r>
            <a:r>
              <a:rPr lang="en-US" sz="2300" baseline="-25000" dirty="0" smtClean="0"/>
              <a:t>F</a:t>
            </a:r>
            <a:r>
              <a:rPr lang="en-US" sz="2300" dirty="0" smtClean="0"/>
              <a:t> of a semiconductor?</a:t>
            </a:r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6" name="Line 1048"/>
          <p:cNvSpPr>
            <a:spLocks noChangeShapeType="1"/>
          </p:cNvSpPr>
          <p:nvPr/>
        </p:nvSpPr>
        <p:spPr bwMode="auto">
          <a:xfrm>
            <a:off x="1635034" y="3157257"/>
            <a:ext cx="3794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Line 1049"/>
          <p:cNvSpPr>
            <a:spLocks noChangeShapeType="1"/>
          </p:cNvSpPr>
          <p:nvPr/>
        </p:nvSpPr>
        <p:spPr bwMode="auto">
          <a:xfrm flipV="1">
            <a:off x="1635034" y="2776257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" name="Line 1050"/>
          <p:cNvSpPr>
            <a:spLocks noChangeShapeType="1"/>
          </p:cNvSpPr>
          <p:nvPr/>
        </p:nvSpPr>
        <p:spPr bwMode="auto">
          <a:xfrm flipV="1">
            <a:off x="1635034" y="2039657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AutoShape 1051"/>
          <p:cNvSpPr>
            <a:spLocks/>
          </p:cNvSpPr>
          <p:nvPr/>
        </p:nvSpPr>
        <p:spPr bwMode="auto">
          <a:xfrm>
            <a:off x="2079534" y="3062007"/>
            <a:ext cx="65088" cy="238125"/>
          </a:xfrm>
          <a:prstGeom prst="leftBrace">
            <a:avLst>
              <a:gd name="adj1" fmla="val 304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AutoShape 1052"/>
          <p:cNvSpPr>
            <a:spLocks/>
          </p:cNvSpPr>
          <p:nvPr/>
        </p:nvSpPr>
        <p:spPr bwMode="auto">
          <a:xfrm>
            <a:off x="2079534" y="2503207"/>
            <a:ext cx="65088" cy="417513"/>
          </a:xfrm>
          <a:prstGeom prst="leftBrace">
            <a:avLst>
              <a:gd name="adj1" fmla="val 5345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AutoShape 1053"/>
          <p:cNvSpPr>
            <a:spLocks/>
          </p:cNvSpPr>
          <p:nvPr/>
        </p:nvSpPr>
        <p:spPr bwMode="auto">
          <a:xfrm>
            <a:off x="2079534" y="1772957"/>
            <a:ext cx="65088" cy="536575"/>
          </a:xfrm>
          <a:prstGeom prst="leftBrace">
            <a:avLst>
              <a:gd name="adj1" fmla="val 6869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Rectangle 1054"/>
          <p:cNvSpPr>
            <a:spLocks noChangeArrowheads="1"/>
          </p:cNvSpPr>
          <p:nvPr/>
        </p:nvSpPr>
        <p:spPr bwMode="auto">
          <a:xfrm>
            <a:off x="3849091" y="3039782"/>
            <a:ext cx="715962" cy="238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Rectangle 1055"/>
          <p:cNvSpPr>
            <a:spLocks noChangeArrowheads="1"/>
          </p:cNvSpPr>
          <p:nvPr/>
        </p:nvSpPr>
        <p:spPr bwMode="auto">
          <a:xfrm>
            <a:off x="3849091" y="2503207"/>
            <a:ext cx="715962" cy="4175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Rectangle 1056"/>
          <p:cNvSpPr>
            <a:spLocks noChangeArrowheads="1"/>
          </p:cNvSpPr>
          <p:nvPr/>
        </p:nvSpPr>
        <p:spPr bwMode="auto">
          <a:xfrm>
            <a:off x="3849091" y="1966632"/>
            <a:ext cx="715962" cy="4175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Rectangle 1057"/>
          <p:cNvSpPr>
            <a:spLocks noChangeArrowheads="1"/>
          </p:cNvSpPr>
          <p:nvPr/>
        </p:nvSpPr>
        <p:spPr bwMode="auto">
          <a:xfrm>
            <a:off x="3849091" y="1728507"/>
            <a:ext cx="715962" cy="298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Rectangle 1058"/>
          <p:cNvSpPr>
            <a:spLocks noChangeArrowheads="1"/>
          </p:cNvSpPr>
          <p:nvPr/>
        </p:nvSpPr>
        <p:spPr bwMode="auto">
          <a:xfrm>
            <a:off x="751690" y="3394464"/>
            <a:ext cx="17873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charset="0"/>
                <a:sym typeface="Symbol" pitchFamily="18" charset="2"/>
              </a:rPr>
              <a:t>electron states</a:t>
            </a:r>
          </a:p>
          <a:p>
            <a:pPr algn="ctr"/>
            <a:r>
              <a:rPr lang="en-US" sz="1600" dirty="0">
                <a:latin typeface="Arial" charset="0"/>
                <a:sym typeface="Symbol" pitchFamily="18" charset="2"/>
              </a:rPr>
              <a:t>in </a:t>
            </a:r>
            <a:r>
              <a:rPr lang="en-US" sz="1600" u="sng" dirty="0" smtClean="0">
                <a:latin typeface="Arial" charset="0"/>
                <a:sym typeface="Symbol" pitchFamily="18" charset="2"/>
              </a:rPr>
              <a:t>isolated atom</a:t>
            </a:r>
            <a:endParaRPr lang="en-US" sz="1600" u="sng" dirty="0">
              <a:latin typeface="Arial" charset="0"/>
              <a:sym typeface="Symbol" pitchFamily="18" charset="2"/>
            </a:endParaRPr>
          </a:p>
        </p:txBody>
      </p:sp>
      <p:sp>
        <p:nvSpPr>
          <p:cNvPr id="78" name="Rectangle 1060"/>
          <p:cNvSpPr>
            <a:spLocks noChangeArrowheads="1"/>
          </p:cNvSpPr>
          <p:nvPr/>
        </p:nvSpPr>
        <p:spPr bwMode="auto">
          <a:xfrm>
            <a:off x="546679" y="1524318"/>
            <a:ext cx="2872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Arial" charset="0"/>
                <a:sym typeface="Symbol" pitchFamily="18" charset="2"/>
              </a:rPr>
              <a:t>E</a:t>
            </a:r>
            <a:endParaRPr lang="en-US" b="1" i="1" dirty="0">
              <a:latin typeface="Arial" charset="0"/>
              <a:sym typeface="Symbol" pitchFamily="18" charset="2"/>
            </a:endParaRPr>
          </a:p>
        </p:txBody>
      </p:sp>
      <p:sp>
        <p:nvSpPr>
          <p:cNvPr id="80" name="Rectangle 1062"/>
          <p:cNvSpPr>
            <a:spLocks noChangeArrowheads="1"/>
          </p:cNvSpPr>
          <p:nvPr/>
        </p:nvSpPr>
        <p:spPr bwMode="auto">
          <a:xfrm>
            <a:off x="5424719" y="2388738"/>
            <a:ext cx="8899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dirty="0" smtClean="0">
                <a:latin typeface="Arial" charset="0"/>
                <a:sym typeface="Symbol" pitchFamily="18" charset="2"/>
              </a:rPr>
              <a:t>filled</a:t>
            </a:r>
          </a:p>
          <a:p>
            <a:pPr algn="ctr">
              <a:lnSpc>
                <a:spcPts val="1600"/>
              </a:lnSpc>
            </a:pPr>
            <a:r>
              <a:rPr lang="en-US" sz="1600" dirty="0" smtClean="0">
                <a:latin typeface="Arial" charset="0"/>
                <a:sym typeface="Symbol" pitchFamily="18" charset="2"/>
              </a:rPr>
              <a:t>valence</a:t>
            </a:r>
            <a:endParaRPr lang="en-US" sz="1600" dirty="0">
              <a:latin typeface="Arial" charset="0"/>
              <a:sym typeface="Symbol" pitchFamily="18" charset="2"/>
            </a:endParaRPr>
          </a:p>
          <a:p>
            <a:pPr algn="ctr">
              <a:lnSpc>
                <a:spcPts val="1600"/>
              </a:lnSpc>
            </a:pPr>
            <a:r>
              <a:rPr lang="en-US" sz="1600" dirty="0">
                <a:latin typeface="Arial" charset="0"/>
                <a:sym typeface="Symbol" pitchFamily="18" charset="2"/>
              </a:rPr>
              <a:t>band</a:t>
            </a:r>
          </a:p>
        </p:txBody>
      </p:sp>
      <p:sp>
        <p:nvSpPr>
          <p:cNvPr id="81" name="Rectangle 1063"/>
          <p:cNvSpPr>
            <a:spLocks noChangeArrowheads="1"/>
          </p:cNvSpPr>
          <p:nvPr/>
        </p:nvSpPr>
        <p:spPr bwMode="auto">
          <a:xfrm>
            <a:off x="5196243" y="1495115"/>
            <a:ext cx="11753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dirty="0" smtClean="0">
                <a:latin typeface="Arial" charset="0"/>
                <a:sym typeface="Symbol" pitchFamily="18" charset="2"/>
              </a:rPr>
              <a:t>empty</a:t>
            </a:r>
          </a:p>
          <a:p>
            <a:pPr algn="ctr">
              <a:lnSpc>
                <a:spcPts val="1600"/>
              </a:lnSpc>
            </a:pPr>
            <a:r>
              <a:rPr lang="en-US" sz="1600" dirty="0" smtClean="0">
                <a:latin typeface="Arial" charset="0"/>
                <a:sym typeface="Symbol" pitchFamily="18" charset="2"/>
              </a:rPr>
              <a:t>conduction</a:t>
            </a:r>
            <a:endParaRPr lang="en-US" sz="1600" dirty="0">
              <a:latin typeface="Arial" charset="0"/>
              <a:sym typeface="Symbol" pitchFamily="18" charset="2"/>
            </a:endParaRPr>
          </a:p>
          <a:p>
            <a:pPr algn="ctr">
              <a:lnSpc>
                <a:spcPts val="1600"/>
              </a:lnSpc>
            </a:pPr>
            <a:r>
              <a:rPr lang="en-US" sz="1600" dirty="0">
                <a:latin typeface="Arial" charset="0"/>
                <a:sym typeface="Symbol" pitchFamily="18" charset="2"/>
              </a:rPr>
              <a:t>band</a:t>
            </a:r>
          </a:p>
        </p:txBody>
      </p:sp>
      <p:sp>
        <p:nvSpPr>
          <p:cNvPr id="83" name="Rectangle 1065"/>
          <p:cNvSpPr>
            <a:spLocks noChangeArrowheads="1"/>
          </p:cNvSpPr>
          <p:nvPr/>
        </p:nvSpPr>
        <p:spPr bwMode="auto">
          <a:xfrm>
            <a:off x="3438942" y="3396627"/>
            <a:ext cx="1506537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Arial" charset="0"/>
                <a:sym typeface="Symbol" pitchFamily="18" charset="2"/>
              </a:rPr>
              <a:t>electron states</a:t>
            </a:r>
          </a:p>
          <a:p>
            <a:pPr algn="ctr"/>
            <a:r>
              <a:rPr lang="en-US" sz="1600" dirty="0">
                <a:latin typeface="Arial" charset="0"/>
                <a:sym typeface="Symbol" pitchFamily="18" charset="2"/>
              </a:rPr>
              <a:t>in </a:t>
            </a:r>
            <a:r>
              <a:rPr lang="en-US" sz="1600" u="sng" dirty="0">
                <a:latin typeface="Arial" charset="0"/>
                <a:sym typeface="Symbol" pitchFamily="18" charset="2"/>
              </a:rPr>
              <a:t>metal</a:t>
            </a:r>
          </a:p>
        </p:txBody>
      </p:sp>
      <p:sp>
        <p:nvSpPr>
          <p:cNvPr id="84" name="Rectangle 1066"/>
          <p:cNvSpPr>
            <a:spLocks noChangeArrowheads="1"/>
          </p:cNvSpPr>
          <p:nvPr/>
        </p:nvSpPr>
        <p:spPr bwMode="auto">
          <a:xfrm>
            <a:off x="3498654" y="1184996"/>
            <a:ext cx="1338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sym typeface="Symbol" pitchFamily="18" charset="2"/>
              </a:rPr>
              <a:t>empty states</a:t>
            </a:r>
          </a:p>
        </p:txBody>
      </p:sp>
      <p:sp>
        <p:nvSpPr>
          <p:cNvPr id="97" name="Rectangle 1079"/>
          <p:cNvSpPr>
            <a:spLocks noChangeArrowheads="1"/>
          </p:cNvSpPr>
          <p:nvPr/>
        </p:nvSpPr>
        <p:spPr bwMode="auto">
          <a:xfrm>
            <a:off x="3482378" y="1847570"/>
            <a:ext cx="403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i="1">
                <a:latin typeface="Arial" charset="0"/>
                <a:sym typeface="Symbol" pitchFamily="18" charset="2"/>
              </a:rPr>
              <a:t>E</a:t>
            </a:r>
            <a:r>
              <a:rPr lang="en-US" sz="1600" b="1" i="1" baseline="-25000">
                <a:latin typeface="Arial" charset="0"/>
                <a:sym typeface="Symbol" pitchFamily="18" charset="2"/>
              </a:rPr>
              <a:t>F</a:t>
            </a:r>
            <a:endParaRPr lang="en-US" sz="1600" b="1" i="1">
              <a:latin typeface="Arial" charset="0"/>
              <a:sym typeface="Symbol" pitchFamily="18" charset="2"/>
            </a:endParaRPr>
          </a:p>
        </p:txBody>
      </p:sp>
      <p:sp>
        <p:nvSpPr>
          <p:cNvPr id="98" name="Rectangle 1080"/>
          <p:cNvSpPr>
            <a:spLocks noChangeArrowheads="1"/>
          </p:cNvSpPr>
          <p:nvPr/>
        </p:nvSpPr>
        <p:spPr bwMode="auto">
          <a:xfrm>
            <a:off x="3610966" y="2250795"/>
            <a:ext cx="298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  <a:sym typeface="Symbol" pitchFamily="18" charset="2"/>
              </a:rPr>
              <a:t>0</a:t>
            </a:r>
          </a:p>
        </p:txBody>
      </p:sp>
      <p:cxnSp>
        <p:nvCxnSpPr>
          <p:cNvPr id="101" name="Straight Arrow Connector 100"/>
          <p:cNvCxnSpPr/>
          <p:nvPr/>
        </p:nvCxnSpPr>
        <p:spPr bwMode="auto">
          <a:xfrm rot="5400000" flipH="1" flipV="1">
            <a:off x="319624" y="1645100"/>
            <a:ext cx="457200" cy="1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84" idx="2"/>
          </p:cNvCxnSpPr>
          <p:nvPr/>
        </p:nvCxnSpPr>
        <p:spPr bwMode="auto">
          <a:xfrm rot="16200000" flipH="1">
            <a:off x="4012091" y="1677240"/>
            <a:ext cx="378275" cy="66885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3" name="Rectangle 1065"/>
          <p:cNvSpPr>
            <a:spLocks noChangeArrowheads="1"/>
          </p:cNvSpPr>
          <p:nvPr/>
        </p:nvSpPr>
        <p:spPr bwMode="auto">
          <a:xfrm>
            <a:off x="6281276" y="3396627"/>
            <a:ext cx="17347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Arial" charset="0"/>
                <a:sym typeface="Symbol" pitchFamily="18" charset="2"/>
              </a:rPr>
              <a:t>electron states</a:t>
            </a:r>
          </a:p>
          <a:p>
            <a:pPr algn="ctr"/>
            <a:r>
              <a:rPr lang="en-US" sz="1600" dirty="0">
                <a:latin typeface="Arial" charset="0"/>
                <a:sym typeface="Symbol" pitchFamily="18" charset="2"/>
              </a:rPr>
              <a:t>in </a:t>
            </a:r>
            <a:r>
              <a:rPr lang="en-US" sz="1600" u="sng" dirty="0" smtClean="0">
                <a:latin typeface="Arial" charset="0"/>
                <a:sym typeface="Symbol" pitchFamily="18" charset="2"/>
              </a:rPr>
              <a:t>semiconductor</a:t>
            </a:r>
            <a:endParaRPr lang="en-US" sz="1600" u="sng" dirty="0">
              <a:latin typeface="Arial" charset="0"/>
              <a:sym typeface="Symbol" pitchFamily="18" charset="2"/>
            </a:endParaRPr>
          </a:p>
        </p:txBody>
      </p:sp>
      <p:sp>
        <p:nvSpPr>
          <p:cNvPr id="114" name="Rectangle 1054"/>
          <p:cNvSpPr>
            <a:spLocks noChangeArrowheads="1"/>
          </p:cNvSpPr>
          <p:nvPr/>
        </p:nvSpPr>
        <p:spPr bwMode="auto">
          <a:xfrm>
            <a:off x="6789170" y="3041263"/>
            <a:ext cx="715962" cy="238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Rectangle 1055"/>
          <p:cNvSpPr>
            <a:spLocks noChangeArrowheads="1"/>
          </p:cNvSpPr>
          <p:nvPr/>
        </p:nvSpPr>
        <p:spPr bwMode="auto">
          <a:xfrm>
            <a:off x="6789170" y="2504688"/>
            <a:ext cx="715962" cy="4175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Rectangle 1057"/>
          <p:cNvSpPr>
            <a:spLocks noChangeArrowheads="1"/>
          </p:cNvSpPr>
          <p:nvPr/>
        </p:nvSpPr>
        <p:spPr bwMode="auto">
          <a:xfrm>
            <a:off x="6789170" y="1729987"/>
            <a:ext cx="715962" cy="436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4" name="Straight Arrow Connector 103"/>
          <p:cNvCxnSpPr>
            <a:stCxn id="81" idx="3"/>
          </p:cNvCxnSpPr>
          <p:nvPr/>
        </p:nvCxnSpPr>
        <p:spPr bwMode="auto">
          <a:xfrm>
            <a:off x="6371565" y="1849058"/>
            <a:ext cx="579651" cy="10402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80" idx="3"/>
          </p:cNvCxnSpPr>
          <p:nvPr/>
        </p:nvCxnSpPr>
        <p:spPr bwMode="auto">
          <a:xfrm flipV="1">
            <a:off x="6314706" y="2672181"/>
            <a:ext cx="636509" cy="705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3" name="Straight Arrow Connector 122"/>
          <p:cNvCxnSpPr/>
          <p:nvPr/>
        </p:nvCxnSpPr>
        <p:spPr bwMode="auto">
          <a:xfrm rot="5400000" flipH="1" flipV="1">
            <a:off x="7598769" y="2334221"/>
            <a:ext cx="301752" cy="1122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graphicFrame>
        <p:nvGraphicFramePr>
          <p:cNvPr id="230418" name="Object 18"/>
          <p:cNvGraphicFramePr>
            <a:graphicFrameLocks noChangeAspect="1"/>
          </p:cNvGraphicFramePr>
          <p:nvPr/>
        </p:nvGraphicFramePr>
        <p:xfrm>
          <a:off x="6234343" y="4168807"/>
          <a:ext cx="1922463" cy="754063"/>
        </p:xfrm>
        <a:graphic>
          <a:graphicData uri="http://schemas.openxmlformats.org/presentationml/2006/ole">
            <p:oleObj spid="_x0000_s739330" name="Equation" r:id="rId4" imgW="1168200" imgH="457200" progId="Equation.3">
              <p:embed/>
            </p:oleObj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1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842" y="938677"/>
            <a:ext cx="5010706" cy="407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Semiconductor Energy Bands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03179"/>
            <a:ext cx="8229600" cy="922984"/>
          </a:xfrm>
        </p:spPr>
        <p:txBody>
          <a:bodyPr/>
          <a:lstStyle/>
          <a:p>
            <a:r>
              <a:rPr lang="en-US" dirty="0" smtClean="0"/>
              <a:t>Silicon: six equivalent ellipsoidal pockets (</a:t>
            </a:r>
            <a:r>
              <a:rPr lang="en-US" i="1" dirty="0" smtClean="0"/>
              <a:t>m</a:t>
            </a:r>
            <a:r>
              <a:rPr lang="en-US" i="1" baseline="-25000" dirty="0" smtClean="0"/>
              <a:t>l</a:t>
            </a:r>
            <a:r>
              <a:rPr lang="en-US" i="1" baseline="30000" dirty="0" smtClean="0"/>
              <a:t>*</a:t>
            </a:r>
            <a:r>
              <a:rPr lang="en-US" dirty="0" smtClean="0"/>
              <a:t>, </a:t>
            </a:r>
            <a:r>
              <a:rPr lang="en-US" i="1" dirty="0" err="1" smtClean="0"/>
              <a:t>m</a:t>
            </a:r>
            <a:r>
              <a:rPr lang="en-US" i="1" baseline="-25000" dirty="0" err="1" smtClean="0"/>
              <a:t>t</a:t>
            </a:r>
            <a:r>
              <a:rPr lang="en-US" i="1" baseline="30000" dirty="0" smtClean="0"/>
              <a:t>*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GaAs</a:t>
            </a:r>
            <a:r>
              <a:rPr lang="en-US" dirty="0" smtClean="0"/>
              <a:t>: spherical conduction band minimum (</a:t>
            </a:r>
            <a:r>
              <a:rPr lang="en-US" i="1" dirty="0" smtClean="0"/>
              <a:t>m*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321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4637" y="2434269"/>
            <a:ext cx="32385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925905" y="1140978"/>
            <a:ext cx="35779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65455" y="1140978"/>
            <a:ext cx="46326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en-US" sz="1400" dirty="0" err="1" smtClean="0"/>
              <a:t>GaAs</a:t>
            </a:r>
            <a:endParaRPr lang="en-US" sz="1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533605" y="1738440"/>
            <a:ext cx="296587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i="1" dirty="0" err="1" smtClean="0">
                <a:solidFill>
                  <a:srgbClr val="000099"/>
                </a:solidFill>
              </a:rPr>
              <a:t>Equi</a:t>
            </a:r>
            <a:r>
              <a:rPr lang="en-US" sz="1600" i="1" dirty="0" smtClean="0">
                <a:solidFill>
                  <a:srgbClr val="000099"/>
                </a:solidFill>
              </a:rPr>
              <a:t>-energy surfaces at </a:t>
            </a:r>
          </a:p>
          <a:p>
            <a:pPr algn="l"/>
            <a:r>
              <a:rPr lang="en-US" sz="1600" i="1" dirty="0" smtClean="0">
                <a:solidFill>
                  <a:srgbClr val="000099"/>
                </a:solidFill>
              </a:rPr>
              <a:t>bottom of </a:t>
            </a:r>
            <a:r>
              <a:rPr lang="en-US" sz="1600" i="1" u="sng" dirty="0" smtClean="0">
                <a:solidFill>
                  <a:srgbClr val="000099"/>
                </a:solidFill>
              </a:rPr>
              <a:t>conduction band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1955" y="3712896"/>
            <a:ext cx="35779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54669" y="3712896"/>
            <a:ext cx="46326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en-US" sz="1400" dirty="0" err="1" smtClean="0"/>
              <a:t>GaAs</a:t>
            </a:r>
            <a:endParaRPr lang="en-US" sz="1400" dirty="0" smtClean="0"/>
          </a:p>
        </p:txBody>
      </p:sp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Mosquitoes on a Windy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208" y="1034110"/>
            <a:ext cx="4760536" cy="1451728"/>
          </a:xfrm>
        </p:spPr>
        <p:txBody>
          <a:bodyPr/>
          <a:lstStyle/>
          <a:p>
            <a:r>
              <a:rPr lang="en-US" dirty="0" smtClean="0"/>
              <a:t>Some are slow</a:t>
            </a:r>
          </a:p>
          <a:p>
            <a:r>
              <a:rPr lang="en-US" dirty="0" smtClean="0"/>
              <a:t>Some are fast</a:t>
            </a:r>
          </a:p>
          <a:p>
            <a:r>
              <a:rPr lang="en-US" dirty="0" smtClean="0"/>
              <a:t>Some go against the wind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9" name="Explosion 1 18"/>
          <p:cNvSpPr/>
          <p:nvPr/>
        </p:nvSpPr>
        <p:spPr bwMode="auto">
          <a:xfrm>
            <a:off x="1988306" y="2152418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" name="Explosion 1 19"/>
          <p:cNvSpPr/>
          <p:nvPr/>
        </p:nvSpPr>
        <p:spPr bwMode="auto">
          <a:xfrm>
            <a:off x="1764468" y="2609619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Explosion 1 20"/>
          <p:cNvSpPr/>
          <p:nvPr/>
        </p:nvSpPr>
        <p:spPr bwMode="auto">
          <a:xfrm>
            <a:off x="2393118" y="2471506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Explosion 1 21"/>
          <p:cNvSpPr/>
          <p:nvPr/>
        </p:nvSpPr>
        <p:spPr bwMode="auto">
          <a:xfrm>
            <a:off x="2026406" y="2876318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Explosion 1 22"/>
          <p:cNvSpPr/>
          <p:nvPr/>
        </p:nvSpPr>
        <p:spPr bwMode="auto">
          <a:xfrm>
            <a:off x="2002594" y="2557231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Explosion 1 23"/>
          <p:cNvSpPr/>
          <p:nvPr/>
        </p:nvSpPr>
        <p:spPr bwMode="auto">
          <a:xfrm>
            <a:off x="1769231" y="3200168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5" name="Explosion 1 24"/>
          <p:cNvSpPr/>
          <p:nvPr/>
        </p:nvSpPr>
        <p:spPr bwMode="auto">
          <a:xfrm>
            <a:off x="2002594" y="3509731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6" name="Explosion 1 25"/>
          <p:cNvSpPr/>
          <p:nvPr/>
        </p:nvSpPr>
        <p:spPr bwMode="auto">
          <a:xfrm>
            <a:off x="2312156" y="2866793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7" name="Explosion 1 26"/>
          <p:cNvSpPr/>
          <p:nvPr/>
        </p:nvSpPr>
        <p:spPr bwMode="auto">
          <a:xfrm>
            <a:off x="2421694" y="3247794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8" name="Explosion 1 27"/>
          <p:cNvSpPr/>
          <p:nvPr/>
        </p:nvSpPr>
        <p:spPr bwMode="auto">
          <a:xfrm>
            <a:off x="2702681" y="3104919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9" name="Explosion 1 28"/>
          <p:cNvSpPr/>
          <p:nvPr/>
        </p:nvSpPr>
        <p:spPr bwMode="auto">
          <a:xfrm>
            <a:off x="2421694" y="2323869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Explosion 1 29"/>
          <p:cNvSpPr/>
          <p:nvPr/>
        </p:nvSpPr>
        <p:spPr bwMode="auto">
          <a:xfrm>
            <a:off x="2955094" y="3023956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1" name="Explosion 1 30"/>
          <p:cNvSpPr/>
          <p:nvPr/>
        </p:nvSpPr>
        <p:spPr bwMode="auto">
          <a:xfrm>
            <a:off x="1316794" y="2871555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2" name="Explosion 1 31"/>
          <p:cNvSpPr/>
          <p:nvPr/>
        </p:nvSpPr>
        <p:spPr bwMode="auto">
          <a:xfrm>
            <a:off x="1545394" y="3652606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3" name="Explosion 1 32"/>
          <p:cNvSpPr/>
          <p:nvPr/>
        </p:nvSpPr>
        <p:spPr bwMode="auto">
          <a:xfrm>
            <a:off x="1654931" y="2385781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4" name="Explosion 1 33"/>
          <p:cNvSpPr/>
          <p:nvPr/>
        </p:nvSpPr>
        <p:spPr bwMode="auto">
          <a:xfrm>
            <a:off x="1659694" y="2862031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5" name="Explosion 1 34"/>
          <p:cNvSpPr/>
          <p:nvPr/>
        </p:nvSpPr>
        <p:spPr bwMode="auto">
          <a:xfrm>
            <a:off x="1974018" y="2728681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6" name="Explosion 1 35"/>
          <p:cNvSpPr/>
          <p:nvPr/>
        </p:nvSpPr>
        <p:spPr bwMode="auto">
          <a:xfrm>
            <a:off x="2102606" y="3238268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7" name="Explosion 1 36"/>
          <p:cNvSpPr/>
          <p:nvPr/>
        </p:nvSpPr>
        <p:spPr bwMode="auto">
          <a:xfrm>
            <a:off x="1169156" y="2452456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8" name="Explosion 1 37"/>
          <p:cNvSpPr/>
          <p:nvPr/>
        </p:nvSpPr>
        <p:spPr bwMode="auto">
          <a:xfrm>
            <a:off x="1169156" y="3371619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9" name="Explosion 1 38"/>
          <p:cNvSpPr/>
          <p:nvPr/>
        </p:nvSpPr>
        <p:spPr bwMode="auto">
          <a:xfrm>
            <a:off x="2345494" y="2061931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0" name="Explosion 1 39"/>
          <p:cNvSpPr/>
          <p:nvPr/>
        </p:nvSpPr>
        <p:spPr bwMode="auto">
          <a:xfrm>
            <a:off x="1788281" y="1976206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1" name="Explosion 1 40"/>
          <p:cNvSpPr/>
          <p:nvPr/>
        </p:nvSpPr>
        <p:spPr bwMode="auto">
          <a:xfrm>
            <a:off x="2812219" y="2609618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2" name="Right Arrow 41"/>
          <p:cNvSpPr/>
          <p:nvPr/>
        </p:nvSpPr>
        <p:spPr bwMode="auto">
          <a:xfrm>
            <a:off x="895550" y="4242065"/>
            <a:ext cx="2469822" cy="405352"/>
          </a:xfrm>
          <a:prstGeom prst="rightArrow">
            <a:avLst>
              <a:gd name="adj1" fmla="val 50000"/>
              <a:gd name="adj2" fmla="val 75581"/>
            </a:avLst>
          </a:prstGeom>
          <a:gradFill flip="none" rotWithShape="1">
            <a:gsLst>
              <a:gs pos="16000">
                <a:schemeClr val="bg1">
                  <a:lumMod val="95000"/>
                </a:schemeClr>
              </a:gs>
              <a:gs pos="60000">
                <a:schemeClr val="bg1">
                  <a:lumMod val="65000"/>
                </a:schemeClr>
              </a:gs>
            </a:gsLst>
            <a:lin ang="0" scaled="1"/>
            <a:tileRect/>
          </a:gra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3" name="Explosion 1 42"/>
          <p:cNvSpPr/>
          <p:nvPr/>
        </p:nvSpPr>
        <p:spPr bwMode="auto">
          <a:xfrm>
            <a:off x="1278763" y="2226913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4" name="Explosion 1 43"/>
          <p:cNvSpPr/>
          <p:nvPr/>
        </p:nvSpPr>
        <p:spPr bwMode="auto">
          <a:xfrm>
            <a:off x="1531176" y="2145950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5" name="Explosion 1 44"/>
          <p:cNvSpPr/>
          <p:nvPr/>
        </p:nvSpPr>
        <p:spPr bwMode="auto">
          <a:xfrm>
            <a:off x="1388301" y="1731612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9" name="Explosion 1 48"/>
          <p:cNvSpPr/>
          <p:nvPr/>
        </p:nvSpPr>
        <p:spPr bwMode="auto">
          <a:xfrm>
            <a:off x="2855081" y="3427919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0" name="Explosion 1 49"/>
          <p:cNvSpPr/>
          <p:nvPr/>
        </p:nvSpPr>
        <p:spPr bwMode="auto">
          <a:xfrm>
            <a:off x="3107494" y="3176356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1" name="Explosion 1 50"/>
          <p:cNvSpPr/>
          <p:nvPr/>
        </p:nvSpPr>
        <p:spPr bwMode="auto">
          <a:xfrm>
            <a:off x="2964619" y="2762018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53" name="Straight Arrow Connector 52"/>
          <p:cNvCxnSpPr>
            <a:stCxn id="39" idx="0"/>
          </p:cNvCxnSpPr>
          <p:nvPr/>
        </p:nvCxnSpPr>
        <p:spPr bwMode="auto">
          <a:xfrm rot="5400000" flipH="1" flipV="1">
            <a:off x="2356827" y="1829199"/>
            <a:ext cx="272103" cy="193363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2992149" y="3060494"/>
            <a:ext cx="361686" cy="87286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 rot="10800000">
            <a:off x="1859406" y="3461680"/>
            <a:ext cx="170577" cy="69663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flipV="1">
            <a:off x="2357528" y="2792938"/>
            <a:ext cx="225209" cy="103783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2366131" y="4619136"/>
            <a:ext cx="667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wind</a:t>
            </a:r>
            <a:endParaRPr lang="en-US" sz="1600" i="1" dirty="0"/>
          </a:p>
        </p:txBody>
      </p:sp>
      <p:sp>
        <p:nvSpPr>
          <p:cNvPr id="65" name="Rectangle 64"/>
          <p:cNvSpPr/>
          <p:nvPr/>
        </p:nvSpPr>
        <p:spPr>
          <a:xfrm>
            <a:off x="4784101" y="5394614"/>
            <a:ext cx="3049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/>
              <a:t>Can be characterized by some velocity histogram (</a:t>
            </a:r>
            <a:r>
              <a:rPr lang="en-US" sz="1600" u="sng" dirty="0" smtClean="0"/>
              <a:t>distribution</a:t>
            </a:r>
            <a:r>
              <a:rPr lang="en-US" sz="1600" dirty="0" smtClean="0"/>
              <a:t> and </a:t>
            </a:r>
            <a:r>
              <a:rPr lang="en-US" sz="1600" u="sng" dirty="0" smtClean="0"/>
              <a:t>average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cxnSp>
        <p:nvCxnSpPr>
          <p:cNvPr id="67" name="Straight Connector 66"/>
          <p:cNvCxnSpPr/>
          <p:nvPr/>
        </p:nvCxnSpPr>
        <p:spPr bwMode="auto">
          <a:xfrm>
            <a:off x="4628557" y="4880245"/>
            <a:ext cx="3516198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 rot="16200000" flipV="1">
            <a:off x="4312760" y="4029955"/>
            <a:ext cx="2290713" cy="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70" name="Rectangle 69"/>
          <p:cNvSpPr/>
          <p:nvPr/>
        </p:nvSpPr>
        <p:spPr bwMode="auto">
          <a:xfrm>
            <a:off x="5203602" y="4697365"/>
            <a:ext cx="182880" cy="182880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</a:gra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5544540" y="4331605"/>
            <a:ext cx="182880" cy="548640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</a:gra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6790474" y="4605925"/>
            <a:ext cx="182880" cy="274320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</a:gra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5856024" y="4148725"/>
            <a:ext cx="182880" cy="731520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</a:gra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6167507" y="3874405"/>
            <a:ext cx="182880" cy="1005840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</a:gra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916104" y="4605925"/>
            <a:ext cx="182880" cy="274320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</a:gra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6478990" y="4423045"/>
            <a:ext cx="182880" cy="457200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</a:gra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118752" y="2828040"/>
            <a:ext cx="330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</a:t>
            </a:r>
            <a:endParaRPr lang="en-US" sz="16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7835242" y="4856375"/>
            <a:ext cx="317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v</a:t>
            </a:r>
            <a:endParaRPr lang="en-US" sz="1600" b="1" dirty="0"/>
          </a:p>
        </p:txBody>
      </p:sp>
      <p:cxnSp>
        <p:nvCxnSpPr>
          <p:cNvPr id="82" name="Straight Connector 81"/>
          <p:cNvCxnSpPr/>
          <p:nvPr/>
        </p:nvCxnSpPr>
        <p:spPr bwMode="auto">
          <a:xfrm rot="5400000" flipH="1" flipV="1">
            <a:off x="6443221" y="4077096"/>
            <a:ext cx="603317" cy="34878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6592473" y="3585325"/>
            <a:ext cx="970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n(v</a:t>
            </a:r>
            <a:r>
              <a:rPr lang="en-US" baseline="-25000" dirty="0" smtClean="0"/>
              <a:t>0</a:t>
            </a:r>
            <a:r>
              <a:rPr lang="en-US" sz="1600" dirty="0" smtClean="0"/>
              <a:t>)</a:t>
            </a:r>
            <a:r>
              <a:rPr lang="en-US" sz="1600" dirty="0" err="1" smtClean="0"/>
              <a:t>dv</a:t>
            </a:r>
            <a:endParaRPr lang="en-US" sz="1600" dirty="0"/>
          </a:p>
        </p:txBody>
      </p:sp>
      <p:cxnSp>
        <p:nvCxnSpPr>
          <p:cNvPr id="88" name="Straight Arrow Connector 87"/>
          <p:cNvCxnSpPr/>
          <p:nvPr/>
        </p:nvCxnSpPr>
        <p:spPr bwMode="auto">
          <a:xfrm>
            <a:off x="6259399" y="5020557"/>
            <a:ext cx="207389" cy="1588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 flipH="1">
            <a:off x="6675749" y="5020557"/>
            <a:ext cx="207389" cy="1588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Connector 89"/>
          <p:cNvCxnSpPr/>
          <p:nvPr/>
        </p:nvCxnSpPr>
        <p:spPr bwMode="auto">
          <a:xfrm rot="16200000" flipV="1">
            <a:off x="6501850" y="4881280"/>
            <a:ext cx="137160" cy="1574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 rot="16200000" flipV="1">
            <a:off x="6400566" y="5025822"/>
            <a:ext cx="137160" cy="1574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 rot="16200000" flipV="1">
            <a:off x="6609528" y="5025822"/>
            <a:ext cx="137160" cy="1574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4" name="TextBox 93"/>
          <p:cNvSpPr txBox="1"/>
          <p:nvPr/>
        </p:nvSpPr>
        <p:spPr>
          <a:xfrm>
            <a:off x="6669456" y="5000918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dv</a:t>
            </a:r>
            <a:endParaRPr lang="en-US" sz="1600" dirty="0"/>
          </a:p>
        </p:txBody>
      </p:sp>
      <p:sp>
        <p:nvSpPr>
          <p:cNvPr id="96" name="Rectangle 95"/>
          <p:cNvSpPr/>
          <p:nvPr/>
        </p:nvSpPr>
        <p:spPr bwMode="auto">
          <a:xfrm>
            <a:off x="1470582" y="3101419"/>
            <a:ext cx="731520" cy="73529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98" name="Straight Connector 97"/>
          <p:cNvCxnSpPr>
            <a:stCxn id="96" idx="2"/>
          </p:cNvCxnSpPr>
          <p:nvPr/>
        </p:nvCxnSpPr>
        <p:spPr bwMode="auto">
          <a:xfrm rot="5400000">
            <a:off x="772056" y="4271285"/>
            <a:ext cx="1498862" cy="629711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Rectangle 98"/>
          <p:cNvSpPr/>
          <p:nvPr/>
        </p:nvSpPr>
        <p:spPr>
          <a:xfrm>
            <a:off x="355073" y="5358480"/>
            <a:ext cx="3443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/>
              <a:t>Also characterized by some spatial </a:t>
            </a:r>
            <a:r>
              <a:rPr lang="en-US" sz="1600" u="sng" dirty="0" smtClean="0"/>
              <a:t>distribution</a:t>
            </a:r>
            <a:r>
              <a:rPr lang="en-US" sz="1600" dirty="0" smtClean="0"/>
              <a:t> and </a:t>
            </a:r>
            <a:r>
              <a:rPr lang="en-US" sz="1600" u="sng" dirty="0" smtClean="0"/>
              <a:t>average</a:t>
            </a:r>
          </a:p>
          <a:p>
            <a:pPr algn="l"/>
            <a:r>
              <a:rPr lang="en-US" sz="1600" dirty="0" smtClean="0"/>
              <a:t>n(</a:t>
            </a:r>
            <a:r>
              <a:rPr lang="en-US" sz="1600" dirty="0" err="1" smtClean="0"/>
              <a:t>x,y,z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Mosquito Current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68306"/>
            <a:ext cx="8229600" cy="1489435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Current    =    # Mosquitoes through A per second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N</a:t>
            </a:r>
            <a:r>
              <a:rPr lang="en-US" baseline="-25000" dirty="0" smtClean="0"/>
              <a:t>A</a:t>
            </a:r>
            <a:r>
              <a:rPr lang="en-US" dirty="0" smtClean="0"/>
              <a:t> = n(</a:t>
            </a:r>
            <a:r>
              <a:rPr lang="en-US" dirty="0" err="1" smtClean="0"/>
              <a:t>r,v</a:t>
            </a:r>
            <a:r>
              <a:rPr lang="en-US" dirty="0" smtClean="0"/>
              <a:t>)*</a:t>
            </a:r>
            <a:r>
              <a:rPr lang="en-US" dirty="0" err="1" smtClean="0"/>
              <a:t>Vol</a:t>
            </a:r>
            <a:r>
              <a:rPr lang="en-US" dirty="0" smtClean="0"/>
              <a:t> = n(</a:t>
            </a:r>
            <a:r>
              <a:rPr lang="en-US" dirty="0" err="1" smtClean="0"/>
              <a:t>r,v</a:t>
            </a:r>
            <a:r>
              <a:rPr lang="en-US" dirty="0" smtClean="0"/>
              <a:t>)*A*</a:t>
            </a:r>
            <a:r>
              <a:rPr lang="en-US" dirty="0" err="1" smtClean="0"/>
              <a:t>dr</a:t>
            </a:r>
            <a:endParaRPr lang="en-US" dirty="0" smtClean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Per area per second: J</a:t>
            </a:r>
            <a:r>
              <a:rPr lang="en-US" baseline="-25000" dirty="0" smtClean="0"/>
              <a:t>A</a:t>
            </a:r>
            <a:r>
              <a:rPr lang="en-US" dirty="0" smtClean="0"/>
              <a:t> =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A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= n(</a:t>
            </a:r>
            <a:r>
              <a:rPr lang="en-US" dirty="0" err="1" smtClean="0"/>
              <a:t>dr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) = </a:t>
            </a:r>
            <a:r>
              <a:rPr lang="en-US" dirty="0" err="1" smtClean="0"/>
              <a:t>nv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 flipH="1" flipV="1">
            <a:off x="3996962" y="1412448"/>
            <a:ext cx="1828800" cy="1828800"/>
          </a:xfrm>
          <a:custGeom>
            <a:avLst/>
            <a:gdLst>
              <a:gd name="connsiteX0" fmla="*/ 527901 w 1465868"/>
              <a:gd name="connsiteY0" fmla="*/ 86413 h 1491007"/>
              <a:gd name="connsiteX1" fmla="*/ 1291472 w 1465868"/>
              <a:gd name="connsiteY1" fmla="*/ 114693 h 1491007"/>
              <a:gd name="connsiteX2" fmla="*/ 1404594 w 1465868"/>
              <a:gd name="connsiteY2" fmla="*/ 774570 h 1491007"/>
              <a:gd name="connsiteX3" fmla="*/ 923827 w 1465868"/>
              <a:gd name="connsiteY3" fmla="*/ 1443873 h 1491007"/>
              <a:gd name="connsiteX4" fmla="*/ 75414 w 1465868"/>
              <a:gd name="connsiteY4" fmla="*/ 1057374 h 1491007"/>
              <a:gd name="connsiteX5" fmla="*/ 471340 w 1465868"/>
              <a:gd name="connsiteY5" fmla="*/ 633167 h 1491007"/>
              <a:gd name="connsiteX6" fmla="*/ 339365 w 1465868"/>
              <a:gd name="connsiteY6" fmla="*/ 312656 h 1491007"/>
              <a:gd name="connsiteX7" fmla="*/ 527901 w 1465868"/>
              <a:gd name="connsiteY7" fmla="*/ 86413 h 149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5868" h="1491007">
                <a:moveTo>
                  <a:pt x="527901" y="86413"/>
                </a:moveTo>
                <a:cubicBezTo>
                  <a:pt x="686585" y="53419"/>
                  <a:pt x="1145357" y="0"/>
                  <a:pt x="1291472" y="114693"/>
                </a:cubicBezTo>
                <a:cubicBezTo>
                  <a:pt x="1437587" y="229386"/>
                  <a:pt x="1465868" y="553040"/>
                  <a:pt x="1404594" y="774570"/>
                </a:cubicBezTo>
                <a:cubicBezTo>
                  <a:pt x="1343320" y="996100"/>
                  <a:pt x="1145357" y="1396739"/>
                  <a:pt x="923827" y="1443873"/>
                </a:cubicBezTo>
                <a:cubicBezTo>
                  <a:pt x="702297" y="1491007"/>
                  <a:pt x="150828" y="1192492"/>
                  <a:pt x="75414" y="1057374"/>
                </a:cubicBezTo>
                <a:cubicBezTo>
                  <a:pt x="0" y="922256"/>
                  <a:pt x="427348" y="757287"/>
                  <a:pt x="471340" y="633167"/>
                </a:cubicBezTo>
                <a:cubicBezTo>
                  <a:pt x="515332" y="509047"/>
                  <a:pt x="328367" y="405353"/>
                  <a:pt x="339365" y="312656"/>
                </a:cubicBezTo>
                <a:cubicBezTo>
                  <a:pt x="350363" y="219959"/>
                  <a:pt x="369217" y="119407"/>
                  <a:pt x="527901" y="86413"/>
                </a:cubicBezTo>
                <a:close/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LeftDown">
              <a:rot lat="2100000" lon="2700000" rev="20699999"/>
            </a:camera>
            <a:lightRig rig="threePt" dir="t"/>
          </a:scene3d>
          <a:sp3d extrusionH="317500" prstMaterial="clear">
            <a:extrusionClr>
              <a:schemeClr val="bg1">
                <a:lumMod val="85000"/>
              </a:schemeClr>
            </a:extrusionClr>
            <a:contourClr>
              <a:schemeClr val="tx1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 flipH="1" flipV="1">
            <a:off x="2000050" y="1847653"/>
            <a:ext cx="1828800" cy="1828800"/>
          </a:xfrm>
          <a:custGeom>
            <a:avLst/>
            <a:gdLst>
              <a:gd name="connsiteX0" fmla="*/ 527901 w 1465868"/>
              <a:gd name="connsiteY0" fmla="*/ 86413 h 1491007"/>
              <a:gd name="connsiteX1" fmla="*/ 1291472 w 1465868"/>
              <a:gd name="connsiteY1" fmla="*/ 114693 h 1491007"/>
              <a:gd name="connsiteX2" fmla="*/ 1404594 w 1465868"/>
              <a:gd name="connsiteY2" fmla="*/ 774570 h 1491007"/>
              <a:gd name="connsiteX3" fmla="*/ 923827 w 1465868"/>
              <a:gd name="connsiteY3" fmla="*/ 1443873 h 1491007"/>
              <a:gd name="connsiteX4" fmla="*/ 75414 w 1465868"/>
              <a:gd name="connsiteY4" fmla="*/ 1057374 h 1491007"/>
              <a:gd name="connsiteX5" fmla="*/ 471340 w 1465868"/>
              <a:gd name="connsiteY5" fmla="*/ 633167 h 1491007"/>
              <a:gd name="connsiteX6" fmla="*/ 339365 w 1465868"/>
              <a:gd name="connsiteY6" fmla="*/ 312656 h 1491007"/>
              <a:gd name="connsiteX7" fmla="*/ 527901 w 1465868"/>
              <a:gd name="connsiteY7" fmla="*/ 86413 h 149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5868" h="1491007">
                <a:moveTo>
                  <a:pt x="527901" y="86413"/>
                </a:moveTo>
                <a:cubicBezTo>
                  <a:pt x="686585" y="53419"/>
                  <a:pt x="1145357" y="0"/>
                  <a:pt x="1291472" y="114693"/>
                </a:cubicBezTo>
                <a:cubicBezTo>
                  <a:pt x="1437587" y="229386"/>
                  <a:pt x="1465868" y="553040"/>
                  <a:pt x="1404594" y="774570"/>
                </a:cubicBezTo>
                <a:cubicBezTo>
                  <a:pt x="1343320" y="996100"/>
                  <a:pt x="1145357" y="1396739"/>
                  <a:pt x="923827" y="1443873"/>
                </a:cubicBezTo>
                <a:cubicBezTo>
                  <a:pt x="702297" y="1491007"/>
                  <a:pt x="150828" y="1192492"/>
                  <a:pt x="75414" y="1057374"/>
                </a:cubicBezTo>
                <a:cubicBezTo>
                  <a:pt x="0" y="922256"/>
                  <a:pt x="427348" y="757287"/>
                  <a:pt x="471340" y="633167"/>
                </a:cubicBezTo>
                <a:cubicBezTo>
                  <a:pt x="515332" y="509047"/>
                  <a:pt x="328367" y="405353"/>
                  <a:pt x="339365" y="312656"/>
                </a:cubicBezTo>
                <a:cubicBezTo>
                  <a:pt x="350363" y="219959"/>
                  <a:pt x="369217" y="119407"/>
                  <a:pt x="527901" y="86413"/>
                </a:cubicBezTo>
                <a:close/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LeftDown">
              <a:rot lat="2100000" lon="2700000" rev="20699999"/>
            </a:camera>
            <a:lightRig rig="threePt" dir="t"/>
          </a:scene3d>
          <a:sp3d extrusionH="317500" prstMaterial="clear">
            <a:extrusionClr>
              <a:schemeClr val="bg1">
                <a:lumMod val="85000"/>
              </a:schemeClr>
            </a:extrusionClr>
            <a:contourClr>
              <a:schemeClr val="tx1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Explosion 1 9"/>
          <p:cNvSpPr/>
          <p:nvPr/>
        </p:nvSpPr>
        <p:spPr bwMode="auto">
          <a:xfrm>
            <a:off x="3797709" y="2066153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Explosion 1 10"/>
          <p:cNvSpPr/>
          <p:nvPr/>
        </p:nvSpPr>
        <p:spPr bwMode="auto">
          <a:xfrm>
            <a:off x="3716747" y="2461440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Explosion 1 11"/>
          <p:cNvSpPr/>
          <p:nvPr/>
        </p:nvSpPr>
        <p:spPr bwMode="auto">
          <a:xfrm>
            <a:off x="3826285" y="2842441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Explosion 1 12"/>
          <p:cNvSpPr/>
          <p:nvPr/>
        </p:nvSpPr>
        <p:spPr bwMode="auto">
          <a:xfrm>
            <a:off x="4107272" y="2699566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Explosion 1 13"/>
          <p:cNvSpPr/>
          <p:nvPr/>
        </p:nvSpPr>
        <p:spPr bwMode="auto">
          <a:xfrm>
            <a:off x="4264587" y="2589342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Explosion 1 14"/>
          <p:cNvSpPr/>
          <p:nvPr/>
        </p:nvSpPr>
        <p:spPr bwMode="auto">
          <a:xfrm>
            <a:off x="4216810" y="2204265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Explosion 1 15"/>
          <p:cNvSpPr/>
          <p:nvPr/>
        </p:nvSpPr>
        <p:spPr bwMode="auto">
          <a:xfrm>
            <a:off x="4259672" y="3022566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Explosion 1 16"/>
          <p:cNvSpPr/>
          <p:nvPr/>
        </p:nvSpPr>
        <p:spPr bwMode="auto">
          <a:xfrm>
            <a:off x="4512085" y="2771003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Explosion 1 17"/>
          <p:cNvSpPr/>
          <p:nvPr/>
        </p:nvSpPr>
        <p:spPr bwMode="auto">
          <a:xfrm>
            <a:off x="4369210" y="2356665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4301642" y="2521482"/>
            <a:ext cx="518092" cy="104398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3762119" y="2323972"/>
            <a:ext cx="201737" cy="167397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Explosion 1 20"/>
          <p:cNvSpPr/>
          <p:nvPr/>
        </p:nvSpPr>
        <p:spPr bwMode="auto">
          <a:xfrm>
            <a:off x="2837514" y="2629081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Explosion 1 21"/>
          <p:cNvSpPr/>
          <p:nvPr/>
        </p:nvSpPr>
        <p:spPr bwMode="auto">
          <a:xfrm>
            <a:off x="3118501" y="2486206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Explosion 1 22"/>
          <p:cNvSpPr/>
          <p:nvPr/>
        </p:nvSpPr>
        <p:spPr bwMode="auto">
          <a:xfrm>
            <a:off x="3270901" y="2809206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Explosion 1 23"/>
          <p:cNvSpPr/>
          <p:nvPr/>
        </p:nvSpPr>
        <p:spPr bwMode="auto">
          <a:xfrm>
            <a:off x="3724443" y="3160336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 flipV="1">
            <a:off x="2997721" y="1461155"/>
            <a:ext cx="1941922" cy="414781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3168974" y="3121844"/>
            <a:ext cx="1941922" cy="414781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5269582" y="1329180"/>
            <a:ext cx="424205" cy="40535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363849" y="1008668"/>
            <a:ext cx="872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Area A</a:t>
            </a:r>
          </a:p>
        </p:txBody>
      </p:sp>
      <p:cxnSp>
        <p:nvCxnSpPr>
          <p:cNvPr id="38" name="Straight Connector 37"/>
          <p:cNvCxnSpPr/>
          <p:nvPr/>
        </p:nvCxnSpPr>
        <p:spPr bwMode="auto">
          <a:xfrm flipV="1">
            <a:off x="3245959" y="3462780"/>
            <a:ext cx="1941922" cy="41478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4168216" y="3687452"/>
            <a:ext cx="40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dr</a:t>
            </a:r>
            <a:endParaRPr lang="en-US" sz="1600" dirty="0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and Energy Current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49452"/>
            <a:ext cx="8229600" cy="1714419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What if mosquitoes carry charge (q) or energy (E) each?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Charge current: </a:t>
            </a:r>
            <a:r>
              <a:rPr lang="en-US" dirty="0" err="1" smtClean="0"/>
              <a:t>J</a:t>
            </a:r>
            <a:r>
              <a:rPr lang="en-US" baseline="-25000" dirty="0" err="1" smtClean="0"/>
              <a:t>q</a:t>
            </a:r>
            <a:r>
              <a:rPr lang="en-US" dirty="0" smtClean="0"/>
              <a:t> = </a:t>
            </a:r>
            <a:r>
              <a:rPr lang="en-US" dirty="0" err="1" smtClean="0"/>
              <a:t>qnv</a:t>
            </a:r>
            <a:r>
              <a:rPr lang="en-US" dirty="0" smtClean="0"/>
              <a:t>     </a:t>
            </a:r>
            <a:r>
              <a:rPr lang="en-US" dirty="0" smtClean="0">
                <a:sym typeface="Wingdings" pitchFamily="2" charset="2"/>
              </a:rPr>
              <a:t>   Units?</a:t>
            </a:r>
            <a:endParaRPr lang="en-US" dirty="0" smtClean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Energy current: J</a:t>
            </a:r>
            <a:r>
              <a:rPr lang="en-US" baseline="-25000" dirty="0" smtClean="0"/>
              <a:t>E</a:t>
            </a:r>
            <a:r>
              <a:rPr lang="en-US" dirty="0" smtClean="0"/>
              <a:t> = </a:t>
            </a:r>
            <a:r>
              <a:rPr lang="en-US" dirty="0" err="1" smtClean="0"/>
              <a:t>Env</a:t>
            </a:r>
            <a:r>
              <a:rPr lang="en-US" dirty="0" smtClean="0"/>
              <a:t>     </a:t>
            </a:r>
            <a:r>
              <a:rPr lang="en-US" dirty="0" smtClean="0">
                <a:sym typeface="Wingdings" pitchFamily="2" charset="2"/>
              </a:rPr>
              <a:t>   Units?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 flipH="1" flipV="1">
            <a:off x="3996962" y="1412448"/>
            <a:ext cx="1828800" cy="1828800"/>
          </a:xfrm>
          <a:custGeom>
            <a:avLst/>
            <a:gdLst>
              <a:gd name="connsiteX0" fmla="*/ 527901 w 1465868"/>
              <a:gd name="connsiteY0" fmla="*/ 86413 h 1491007"/>
              <a:gd name="connsiteX1" fmla="*/ 1291472 w 1465868"/>
              <a:gd name="connsiteY1" fmla="*/ 114693 h 1491007"/>
              <a:gd name="connsiteX2" fmla="*/ 1404594 w 1465868"/>
              <a:gd name="connsiteY2" fmla="*/ 774570 h 1491007"/>
              <a:gd name="connsiteX3" fmla="*/ 923827 w 1465868"/>
              <a:gd name="connsiteY3" fmla="*/ 1443873 h 1491007"/>
              <a:gd name="connsiteX4" fmla="*/ 75414 w 1465868"/>
              <a:gd name="connsiteY4" fmla="*/ 1057374 h 1491007"/>
              <a:gd name="connsiteX5" fmla="*/ 471340 w 1465868"/>
              <a:gd name="connsiteY5" fmla="*/ 633167 h 1491007"/>
              <a:gd name="connsiteX6" fmla="*/ 339365 w 1465868"/>
              <a:gd name="connsiteY6" fmla="*/ 312656 h 1491007"/>
              <a:gd name="connsiteX7" fmla="*/ 527901 w 1465868"/>
              <a:gd name="connsiteY7" fmla="*/ 86413 h 149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5868" h="1491007">
                <a:moveTo>
                  <a:pt x="527901" y="86413"/>
                </a:moveTo>
                <a:cubicBezTo>
                  <a:pt x="686585" y="53419"/>
                  <a:pt x="1145357" y="0"/>
                  <a:pt x="1291472" y="114693"/>
                </a:cubicBezTo>
                <a:cubicBezTo>
                  <a:pt x="1437587" y="229386"/>
                  <a:pt x="1465868" y="553040"/>
                  <a:pt x="1404594" y="774570"/>
                </a:cubicBezTo>
                <a:cubicBezTo>
                  <a:pt x="1343320" y="996100"/>
                  <a:pt x="1145357" y="1396739"/>
                  <a:pt x="923827" y="1443873"/>
                </a:cubicBezTo>
                <a:cubicBezTo>
                  <a:pt x="702297" y="1491007"/>
                  <a:pt x="150828" y="1192492"/>
                  <a:pt x="75414" y="1057374"/>
                </a:cubicBezTo>
                <a:cubicBezTo>
                  <a:pt x="0" y="922256"/>
                  <a:pt x="427348" y="757287"/>
                  <a:pt x="471340" y="633167"/>
                </a:cubicBezTo>
                <a:cubicBezTo>
                  <a:pt x="515332" y="509047"/>
                  <a:pt x="328367" y="405353"/>
                  <a:pt x="339365" y="312656"/>
                </a:cubicBezTo>
                <a:cubicBezTo>
                  <a:pt x="350363" y="219959"/>
                  <a:pt x="369217" y="119407"/>
                  <a:pt x="527901" y="86413"/>
                </a:cubicBezTo>
                <a:close/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LeftDown">
              <a:rot lat="2100000" lon="2700000" rev="20699999"/>
            </a:camera>
            <a:lightRig rig="threePt" dir="t"/>
          </a:scene3d>
          <a:sp3d extrusionH="317500" prstMaterial="clear">
            <a:extrusionClr>
              <a:schemeClr val="bg1">
                <a:lumMod val="85000"/>
              </a:schemeClr>
            </a:extrusionClr>
            <a:contourClr>
              <a:schemeClr val="tx1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 flipH="1" flipV="1">
            <a:off x="2000050" y="1847653"/>
            <a:ext cx="1828800" cy="1828800"/>
          </a:xfrm>
          <a:custGeom>
            <a:avLst/>
            <a:gdLst>
              <a:gd name="connsiteX0" fmla="*/ 527901 w 1465868"/>
              <a:gd name="connsiteY0" fmla="*/ 86413 h 1491007"/>
              <a:gd name="connsiteX1" fmla="*/ 1291472 w 1465868"/>
              <a:gd name="connsiteY1" fmla="*/ 114693 h 1491007"/>
              <a:gd name="connsiteX2" fmla="*/ 1404594 w 1465868"/>
              <a:gd name="connsiteY2" fmla="*/ 774570 h 1491007"/>
              <a:gd name="connsiteX3" fmla="*/ 923827 w 1465868"/>
              <a:gd name="connsiteY3" fmla="*/ 1443873 h 1491007"/>
              <a:gd name="connsiteX4" fmla="*/ 75414 w 1465868"/>
              <a:gd name="connsiteY4" fmla="*/ 1057374 h 1491007"/>
              <a:gd name="connsiteX5" fmla="*/ 471340 w 1465868"/>
              <a:gd name="connsiteY5" fmla="*/ 633167 h 1491007"/>
              <a:gd name="connsiteX6" fmla="*/ 339365 w 1465868"/>
              <a:gd name="connsiteY6" fmla="*/ 312656 h 1491007"/>
              <a:gd name="connsiteX7" fmla="*/ 527901 w 1465868"/>
              <a:gd name="connsiteY7" fmla="*/ 86413 h 149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5868" h="1491007">
                <a:moveTo>
                  <a:pt x="527901" y="86413"/>
                </a:moveTo>
                <a:cubicBezTo>
                  <a:pt x="686585" y="53419"/>
                  <a:pt x="1145357" y="0"/>
                  <a:pt x="1291472" y="114693"/>
                </a:cubicBezTo>
                <a:cubicBezTo>
                  <a:pt x="1437587" y="229386"/>
                  <a:pt x="1465868" y="553040"/>
                  <a:pt x="1404594" y="774570"/>
                </a:cubicBezTo>
                <a:cubicBezTo>
                  <a:pt x="1343320" y="996100"/>
                  <a:pt x="1145357" y="1396739"/>
                  <a:pt x="923827" y="1443873"/>
                </a:cubicBezTo>
                <a:cubicBezTo>
                  <a:pt x="702297" y="1491007"/>
                  <a:pt x="150828" y="1192492"/>
                  <a:pt x="75414" y="1057374"/>
                </a:cubicBezTo>
                <a:cubicBezTo>
                  <a:pt x="0" y="922256"/>
                  <a:pt x="427348" y="757287"/>
                  <a:pt x="471340" y="633167"/>
                </a:cubicBezTo>
                <a:cubicBezTo>
                  <a:pt x="515332" y="509047"/>
                  <a:pt x="328367" y="405353"/>
                  <a:pt x="339365" y="312656"/>
                </a:cubicBezTo>
                <a:cubicBezTo>
                  <a:pt x="350363" y="219959"/>
                  <a:pt x="369217" y="119407"/>
                  <a:pt x="527901" y="86413"/>
                </a:cubicBezTo>
                <a:close/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LeftDown">
              <a:rot lat="2100000" lon="2700000" rev="20699999"/>
            </a:camera>
            <a:lightRig rig="threePt" dir="t"/>
          </a:scene3d>
          <a:sp3d extrusionH="317500" prstMaterial="clear">
            <a:extrusionClr>
              <a:schemeClr val="bg1">
                <a:lumMod val="85000"/>
              </a:schemeClr>
            </a:extrusionClr>
            <a:contourClr>
              <a:schemeClr val="tx1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Explosion 1 6"/>
          <p:cNvSpPr/>
          <p:nvPr/>
        </p:nvSpPr>
        <p:spPr bwMode="auto">
          <a:xfrm>
            <a:off x="3797709" y="2066153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Explosion 1 7"/>
          <p:cNvSpPr/>
          <p:nvPr/>
        </p:nvSpPr>
        <p:spPr bwMode="auto">
          <a:xfrm>
            <a:off x="3716747" y="2461440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Explosion 1 8"/>
          <p:cNvSpPr/>
          <p:nvPr/>
        </p:nvSpPr>
        <p:spPr bwMode="auto">
          <a:xfrm>
            <a:off x="3826285" y="2842441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Explosion 1 9"/>
          <p:cNvSpPr/>
          <p:nvPr/>
        </p:nvSpPr>
        <p:spPr bwMode="auto">
          <a:xfrm>
            <a:off x="4107272" y="2699566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Explosion 1 10"/>
          <p:cNvSpPr/>
          <p:nvPr/>
        </p:nvSpPr>
        <p:spPr bwMode="auto">
          <a:xfrm>
            <a:off x="4264587" y="2589342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Explosion 1 11"/>
          <p:cNvSpPr/>
          <p:nvPr/>
        </p:nvSpPr>
        <p:spPr bwMode="auto">
          <a:xfrm>
            <a:off x="4216810" y="2204265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Explosion 1 12"/>
          <p:cNvSpPr/>
          <p:nvPr/>
        </p:nvSpPr>
        <p:spPr bwMode="auto">
          <a:xfrm>
            <a:off x="4259672" y="3022566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Explosion 1 13"/>
          <p:cNvSpPr/>
          <p:nvPr/>
        </p:nvSpPr>
        <p:spPr bwMode="auto">
          <a:xfrm>
            <a:off x="4512085" y="2771003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Explosion 1 14"/>
          <p:cNvSpPr/>
          <p:nvPr/>
        </p:nvSpPr>
        <p:spPr bwMode="auto">
          <a:xfrm>
            <a:off x="4369210" y="2356665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4301642" y="2521482"/>
            <a:ext cx="518092" cy="104398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3762119" y="2323972"/>
            <a:ext cx="201737" cy="167397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Explosion 1 17"/>
          <p:cNvSpPr/>
          <p:nvPr/>
        </p:nvSpPr>
        <p:spPr bwMode="auto">
          <a:xfrm>
            <a:off x="2837514" y="2629081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Explosion 1 18"/>
          <p:cNvSpPr/>
          <p:nvPr/>
        </p:nvSpPr>
        <p:spPr bwMode="auto">
          <a:xfrm>
            <a:off x="3118501" y="2486206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" name="Explosion 1 19"/>
          <p:cNvSpPr/>
          <p:nvPr/>
        </p:nvSpPr>
        <p:spPr bwMode="auto">
          <a:xfrm>
            <a:off x="3270901" y="2809206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Explosion 1 20"/>
          <p:cNvSpPr/>
          <p:nvPr/>
        </p:nvSpPr>
        <p:spPr bwMode="auto">
          <a:xfrm>
            <a:off x="3724443" y="3160336"/>
            <a:ext cx="75415" cy="75415"/>
          </a:xfrm>
          <a:prstGeom prst="irregularSeal1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 flipV="1">
            <a:off x="2997721" y="1461155"/>
            <a:ext cx="1941922" cy="414781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168974" y="3121844"/>
            <a:ext cx="1941922" cy="414781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5269582" y="1329180"/>
            <a:ext cx="424205" cy="40535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5363849" y="1008668"/>
            <a:ext cx="872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Area A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 flipV="1">
            <a:off x="3245959" y="3462780"/>
            <a:ext cx="1941922" cy="41478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4168216" y="3687452"/>
            <a:ext cx="40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dr</a:t>
            </a:r>
            <a:endParaRPr lang="en-US" sz="1600" dirty="0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Particles or Waves?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1965"/>
            <a:ext cx="8229600" cy="4962336"/>
          </a:xfrm>
        </p:spPr>
        <p:txBody>
          <a:bodyPr/>
          <a:lstStyle/>
          <a:p>
            <a:r>
              <a:rPr lang="en-US" dirty="0" smtClean="0"/>
              <a:t>Recall, particles are also “matter waves” (de Broglie)</a:t>
            </a:r>
          </a:p>
          <a:p>
            <a:r>
              <a:rPr lang="en-US" dirty="0" smtClean="0"/>
              <a:t>Momentum can be written in either picture</a:t>
            </a:r>
          </a:p>
          <a:p>
            <a:endParaRPr lang="en-US" dirty="0" smtClean="0"/>
          </a:p>
          <a:p>
            <a:endParaRPr lang="en-US" sz="1800" dirty="0" smtClean="0"/>
          </a:p>
          <a:p>
            <a:r>
              <a:rPr lang="en-US" dirty="0" smtClean="0"/>
              <a:t>So can energy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800" dirty="0" smtClean="0"/>
          </a:p>
          <a:p>
            <a:r>
              <a:rPr lang="en-US" dirty="0" smtClean="0"/>
              <a:t>Acknowledging this, we usually write n(k) or n(E)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705543" name="Object 7"/>
          <p:cNvGraphicFramePr>
            <a:graphicFrameLocks noChangeAspect="1"/>
          </p:cNvGraphicFramePr>
          <p:nvPr/>
        </p:nvGraphicFramePr>
        <p:xfrm>
          <a:off x="2254250" y="2180260"/>
          <a:ext cx="2557462" cy="785812"/>
        </p:xfrm>
        <a:graphic>
          <a:graphicData uri="http://schemas.openxmlformats.org/presentationml/2006/ole">
            <p:oleObj spid="_x0000_s705543" name="Equation" r:id="rId4" imgW="1282680" imgH="393480" progId="Equation.DSMT4">
              <p:embed/>
            </p:oleObj>
          </a:graphicData>
        </a:graphic>
      </p:graphicFrame>
      <p:graphicFrame>
        <p:nvGraphicFramePr>
          <p:cNvPr id="705544" name="Object 8"/>
          <p:cNvGraphicFramePr>
            <a:graphicFrameLocks noChangeAspect="1"/>
          </p:cNvGraphicFramePr>
          <p:nvPr/>
        </p:nvGraphicFramePr>
        <p:xfrm>
          <a:off x="2254250" y="3747858"/>
          <a:ext cx="987425" cy="355600"/>
        </p:xfrm>
        <a:graphic>
          <a:graphicData uri="http://schemas.openxmlformats.org/presentationml/2006/ole">
            <p:oleObj spid="_x0000_s705544" name="Equation" r:id="rId5" imgW="495000" imgH="177480" progId="Equation.DSMT4">
              <p:embed/>
            </p:oleObj>
          </a:graphicData>
        </a:graphic>
      </p:graphicFrame>
      <p:graphicFrame>
        <p:nvGraphicFramePr>
          <p:cNvPr id="705545" name="Object 9"/>
          <p:cNvGraphicFramePr>
            <a:graphicFrameLocks noChangeAspect="1"/>
          </p:cNvGraphicFramePr>
          <p:nvPr/>
        </p:nvGraphicFramePr>
        <p:xfrm>
          <a:off x="2254250" y="4187431"/>
          <a:ext cx="3011488" cy="838200"/>
        </p:xfrm>
        <a:graphic>
          <a:graphicData uri="http://schemas.openxmlformats.org/presentationml/2006/ole">
            <p:oleObj spid="_x0000_s705545" name="Equation" r:id="rId6" imgW="1511280" imgH="419040" progId="Equation.DSMT4">
              <p:embed/>
            </p:oleObj>
          </a:graphicData>
        </a:graphic>
      </p:graphicFrame>
      <p:graphicFrame>
        <p:nvGraphicFramePr>
          <p:cNvPr id="705546" name="Object 10"/>
          <p:cNvGraphicFramePr>
            <a:graphicFrameLocks noChangeAspect="1"/>
          </p:cNvGraphicFramePr>
          <p:nvPr/>
        </p:nvGraphicFramePr>
        <p:xfrm>
          <a:off x="6162201" y="3891387"/>
          <a:ext cx="1189037" cy="787400"/>
        </p:xfrm>
        <a:graphic>
          <a:graphicData uri="http://schemas.openxmlformats.org/presentationml/2006/ole">
            <p:oleObj spid="_x0000_s705546" name="Equation" r:id="rId7" imgW="596880" imgH="393480" progId="Equation.DSMT4">
              <p:embed/>
            </p:oleObj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and Energy Flux (Current)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197365" cy="4611786"/>
          </a:xfrm>
        </p:spPr>
        <p:txBody>
          <a:bodyPr/>
          <a:lstStyle/>
          <a:p>
            <a:r>
              <a:rPr lang="en-US" dirty="0" smtClean="0"/>
              <a:t>Total number of particles in the distribution: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Charge &amp; energy current density (flux):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400" dirty="0" smtClean="0"/>
          </a:p>
          <a:p>
            <a:r>
              <a:rPr lang="en-US" dirty="0" smtClean="0"/>
              <a:t>Of course, these are usually integrals (Slide 11)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708610" name="Object 2"/>
          <p:cNvGraphicFramePr>
            <a:graphicFrameLocks noChangeAspect="1"/>
          </p:cNvGraphicFramePr>
          <p:nvPr/>
        </p:nvGraphicFramePr>
        <p:xfrm>
          <a:off x="1401763" y="3638284"/>
          <a:ext cx="4989512" cy="684212"/>
        </p:xfrm>
        <a:graphic>
          <a:graphicData uri="http://schemas.openxmlformats.org/presentationml/2006/ole">
            <p:oleObj spid="_x0000_s708610" name="Equation" r:id="rId4" imgW="2501640" imgH="342720" progId="Equation.DSMT4">
              <p:embed/>
            </p:oleObj>
          </a:graphicData>
        </a:graphic>
      </p:graphicFrame>
      <p:graphicFrame>
        <p:nvGraphicFramePr>
          <p:cNvPr id="708611" name="Object 3"/>
          <p:cNvGraphicFramePr>
            <a:graphicFrameLocks noChangeAspect="1"/>
          </p:cNvGraphicFramePr>
          <p:nvPr/>
        </p:nvGraphicFramePr>
        <p:xfrm>
          <a:off x="1401666" y="4429982"/>
          <a:ext cx="5926137" cy="684212"/>
        </p:xfrm>
        <a:graphic>
          <a:graphicData uri="http://schemas.openxmlformats.org/presentationml/2006/ole">
            <p:oleObj spid="_x0000_s708611" name="Equation" r:id="rId5" imgW="2971800" imgH="342720" progId="Equation.DSMT4">
              <p:embed/>
            </p:oleObj>
          </a:graphicData>
        </a:graphic>
      </p:graphicFrame>
      <p:graphicFrame>
        <p:nvGraphicFramePr>
          <p:cNvPr id="708613" name="Object 5"/>
          <p:cNvGraphicFramePr>
            <a:graphicFrameLocks noChangeAspect="1"/>
          </p:cNvGraphicFramePr>
          <p:nvPr/>
        </p:nvGraphicFramePr>
        <p:xfrm>
          <a:off x="1401666" y="2017588"/>
          <a:ext cx="3368675" cy="684213"/>
        </p:xfrm>
        <a:graphic>
          <a:graphicData uri="http://schemas.openxmlformats.org/presentationml/2006/ole">
            <p:oleObj spid="_x0000_s708613" name="Equation" r:id="rId6" imgW="1688760" imgH="342720" progId="Equation.DSMT4">
              <p:embed/>
            </p:oleObj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Density of States </a:t>
            </a:r>
            <a:r>
              <a:rPr lang="en-US" i="1" dirty="0" smtClean="0"/>
              <a:t>g(k)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8297"/>
            <a:ext cx="8498264" cy="1485506"/>
          </a:xfrm>
        </p:spPr>
        <p:txBody>
          <a:bodyPr/>
          <a:lstStyle/>
          <a:p>
            <a:r>
              <a:rPr lang="en-US" dirty="0" smtClean="0"/>
              <a:t>Number of parking spaces in a parking lot</a:t>
            </a:r>
          </a:p>
          <a:p>
            <a:r>
              <a:rPr lang="en-US" i="1" dirty="0" smtClean="0"/>
              <a:t>g(k) = </a:t>
            </a:r>
            <a:r>
              <a:rPr lang="en-US" dirty="0" smtClean="0"/>
              <a:t>number of quantum states in device per unit volume</a:t>
            </a:r>
          </a:p>
          <a:p>
            <a:r>
              <a:rPr lang="en-US" dirty="0" smtClean="0"/>
              <a:t>How “big” is one state and how many particles in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ube 4"/>
          <p:cNvSpPr/>
          <p:nvPr/>
        </p:nvSpPr>
        <p:spPr bwMode="auto">
          <a:xfrm>
            <a:off x="563984" y="3384223"/>
            <a:ext cx="1989056" cy="1772239"/>
          </a:xfrm>
          <a:prstGeom prst="cub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36" y="521302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8484" y="431904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288" y="331980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</a:t>
            </a:r>
          </a:p>
        </p:txBody>
      </p:sp>
      <p:sp>
        <p:nvSpPr>
          <p:cNvPr id="9" name="Freeform 8"/>
          <p:cNvSpPr/>
          <p:nvPr/>
        </p:nvSpPr>
        <p:spPr bwMode="auto">
          <a:xfrm>
            <a:off x="743093" y="4028389"/>
            <a:ext cx="1234912" cy="889261"/>
          </a:xfrm>
          <a:custGeom>
            <a:avLst/>
            <a:gdLst>
              <a:gd name="connsiteX0" fmla="*/ 0 w 1234912"/>
              <a:gd name="connsiteY0" fmla="*/ 336223 h 889261"/>
              <a:gd name="connsiteX1" fmla="*/ 150829 w 1234912"/>
              <a:gd name="connsiteY1" fmla="*/ 91126 h 889261"/>
              <a:gd name="connsiteX2" fmla="*/ 405353 w 1234912"/>
              <a:gd name="connsiteY2" fmla="*/ 25138 h 889261"/>
              <a:gd name="connsiteX3" fmla="*/ 593889 w 1234912"/>
              <a:gd name="connsiteY3" fmla="*/ 241954 h 889261"/>
              <a:gd name="connsiteX4" fmla="*/ 678730 w 1234912"/>
              <a:gd name="connsiteY4" fmla="*/ 666161 h 889261"/>
              <a:gd name="connsiteX5" fmla="*/ 895547 w 1234912"/>
              <a:gd name="connsiteY5" fmla="*/ 882977 h 889261"/>
              <a:gd name="connsiteX6" fmla="*/ 1131217 w 1234912"/>
              <a:gd name="connsiteY6" fmla="*/ 703868 h 889261"/>
              <a:gd name="connsiteX7" fmla="*/ 1234912 w 1234912"/>
              <a:gd name="connsiteY7" fmla="*/ 402210 h 889261"/>
              <a:gd name="connsiteX0" fmla="*/ 0 w 1234912"/>
              <a:gd name="connsiteY0" fmla="*/ 336223 h 889261"/>
              <a:gd name="connsiteX1" fmla="*/ 150829 w 1234912"/>
              <a:gd name="connsiteY1" fmla="*/ 91126 h 889261"/>
              <a:gd name="connsiteX2" fmla="*/ 405353 w 1234912"/>
              <a:gd name="connsiteY2" fmla="*/ 25138 h 889261"/>
              <a:gd name="connsiteX3" fmla="*/ 593889 w 1234912"/>
              <a:gd name="connsiteY3" fmla="*/ 241954 h 889261"/>
              <a:gd name="connsiteX4" fmla="*/ 678730 w 1234912"/>
              <a:gd name="connsiteY4" fmla="*/ 666161 h 889261"/>
              <a:gd name="connsiteX5" fmla="*/ 895547 w 1234912"/>
              <a:gd name="connsiteY5" fmla="*/ 882977 h 889261"/>
              <a:gd name="connsiteX6" fmla="*/ 1131217 w 1234912"/>
              <a:gd name="connsiteY6" fmla="*/ 703868 h 889261"/>
              <a:gd name="connsiteX7" fmla="*/ 1234912 w 1234912"/>
              <a:gd name="connsiteY7" fmla="*/ 402210 h 889261"/>
              <a:gd name="connsiteX0" fmla="*/ 0 w 1234912"/>
              <a:gd name="connsiteY0" fmla="*/ 336223 h 889261"/>
              <a:gd name="connsiteX1" fmla="*/ 150829 w 1234912"/>
              <a:gd name="connsiteY1" fmla="*/ 91126 h 889261"/>
              <a:gd name="connsiteX2" fmla="*/ 405353 w 1234912"/>
              <a:gd name="connsiteY2" fmla="*/ 25138 h 889261"/>
              <a:gd name="connsiteX3" fmla="*/ 593889 w 1234912"/>
              <a:gd name="connsiteY3" fmla="*/ 241954 h 889261"/>
              <a:gd name="connsiteX4" fmla="*/ 678730 w 1234912"/>
              <a:gd name="connsiteY4" fmla="*/ 666161 h 889261"/>
              <a:gd name="connsiteX5" fmla="*/ 895547 w 1234912"/>
              <a:gd name="connsiteY5" fmla="*/ 882977 h 889261"/>
              <a:gd name="connsiteX6" fmla="*/ 1131217 w 1234912"/>
              <a:gd name="connsiteY6" fmla="*/ 703868 h 889261"/>
              <a:gd name="connsiteX7" fmla="*/ 1234912 w 1234912"/>
              <a:gd name="connsiteY7" fmla="*/ 402210 h 889261"/>
              <a:gd name="connsiteX0" fmla="*/ 0 w 1234912"/>
              <a:gd name="connsiteY0" fmla="*/ 336223 h 889261"/>
              <a:gd name="connsiteX1" fmla="*/ 150829 w 1234912"/>
              <a:gd name="connsiteY1" fmla="*/ 91126 h 889261"/>
              <a:gd name="connsiteX2" fmla="*/ 405353 w 1234912"/>
              <a:gd name="connsiteY2" fmla="*/ 25138 h 889261"/>
              <a:gd name="connsiteX3" fmla="*/ 593889 w 1234912"/>
              <a:gd name="connsiteY3" fmla="*/ 241954 h 889261"/>
              <a:gd name="connsiteX4" fmla="*/ 678730 w 1234912"/>
              <a:gd name="connsiteY4" fmla="*/ 666161 h 889261"/>
              <a:gd name="connsiteX5" fmla="*/ 895547 w 1234912"/>
              <a:gd name="connsiteY5" fmla="*/ 882977 h 889261"/>
              <a:gd name="connsiteX6" fmla="*/ 1131217 w 1234912"/>
              <a:gd name="connsiteY6" fmla="*/ 703868 h 889261"/>
              <a:gd name="connsiteX7" fmla="*/ 1234912 w 1234912"/>
              <a:gd name="connsiteY7" fmla="*/ 402210 h 889261"/>
              <a:gd name="connsiteX0" fmla="*/ 0 w 1234912"/>
              <a:gd name="connsiteY0" fmla="*/ 336223 h 889261"/>
              <a:gd name="connsiteX1" fmla="*/ 150829 w 1234912"/>
              <a:gd name="connsiteY1" fmla="*/ 91126 h 889261"/>
              <a:gd name="connsiteX2" fmla="*/ 405353 w 1234912"/>
              <a:gd name="connsiteY2" fmla="*/ 25138 h 889261"/>
              <a:gd name="connsiteX3" fmla="*/ 593889 w 1234912"/>
              <a:gd name="connsiteY3" fmla="*/ 241954 h 889261"/>
              <a:gd name="connsiteX4" fmla="*/ 678730 w 1234912"/>
              <a:gd name="connsiteY4" fmla="*/ 666161 h 889261"/>
              <a:gd name="connsiteX5" fmla="*/ 895547 w 1234912"/>
              <a:gd name="connsiteY5" fmla="*/ 882977 h 889261"/>
              <a:gd name="connsiteX6" fmla="*/ 1131217 w 1234912"/>
              <a:gd name="connsiteY6" fmla="*/ 703868 h 889261"/>
              <a:gd name="connsiteX7" fmla="*/ 1234912 w 1234912"/>
              <a:gd name="connsiteY7" fmla="*/ 402210 h 889261"/>
              <a:gd name="connsiteX0" fmla="*/ 0 w 1234912"/>
              <a:gd name="connsiteY0" fmla="*/ 336223 h 889261"/>
              <a:gd name="connsiteX1" fmla="*/ 150829 w 1234912"/>
              <a:gd name="connsiteY1" fmla="*/ 91126 h 889261"/>
              <a:gd name="connsiteX2" fmla="*/ 405353 w 1234912"/>
              <a:gd name="connsiteY2" fmla="*/ 25138 h 889261"/>
              <a:gd name="connsiteX3" fmla="*/ 593889 w 1234912"/>
              <a:gd name="connsiteY3" fmla="*/ 241954 h 889261"/>
              <a:gd name="connsiteX4" fmla="*/ 678730 w 1234912"/>
              <a:gd name="connsiteY4" fmla="*/ 666161 h 889261"/>
              <a:gd name="connsiteX5" fmla="*/ 895547 w 1234912"/>
              <a:gd name="connsiteY5" fmla="*/ 882977 h 889261"/>
              <a:gd name="connsiteX6" fmla="*/ 1131217 w 1234912"/>
              <a:gd name="connsiteY6" fmla="*/ 703868 h 889261"/>
              <a:gd name="connsiteX7" fmla="*/ 1234912 w 1234912"/>
              <a:gd name="connsiteY7" fmla="*/ 402210 h 88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4912" h="889261">
                <a:moveTo>
                  <a:pt x="0" y="336223"/>
                </a:moveTo>
                <a:cubicBezTo>
                  <a:pt x="41635" y="239598"/>
                  <a:pt x="83270" y="142973"/>
                  <a:pt x="150829" y="91126"/>
                </a:cubicBezTo>
                <a:cubicBezTo>
                  <a:pt x="218388" y="39279"/>
                  <a:pt x="331510" y="0"/>
                  <a:pt x="405353" y="25138"/>
                </a:cubicBezTo>
                <a:cubicBezTo>
                  <a:pt x="479196" y="50276"/>
                  <a:pt x="548326" y="135117"/>
                  <a:pt x="593889" y="241954"/>
                </a:cubicBezTo>
                <a:cubicBezTo>
                  <a:pt x="639452" y="348791"/>
                  <a:pt x="628454" y="559324"/>
                  <a:pt x="678730" y="666161"/>
                </a:cubicBezTo>
                <a:cubicBezTo>
                  <a:pt x="729006" y="772998"/>
                  <a:pt x="820133" y="876693"/>
                  <a:pt x="895547" y="882977"/>
                </a:cubicBezTo>
                <a:cubicBezTo>
                  <a:pt x="970961" y="889261"/>
                  <a:pt x="1074656" y="783996"/>
                  <a:pt x="1131217" y="703868"/>
                </a:cubicBezTo>
                <a:cubicBezTo>
                  <a:pt x="1187778" y="623740"/>
                  <a:pt x="1211345" y="512975"/>
                  <a:pt x="1234912" y="402210"/>
                </a:cubicBez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082034" y="2946400"/>
          <a:ext cx="1935163" cy="833438"/>
        </p:xfrm>
        <a:graphic>
          <a:graphicData uri="http://schemas.openxmlformats.org/presentationml/2006/ole">
            <p:oleObj spid="_x0000_s706562" name="Equation" r:id="rId4" imgW="914400" imgH="393480" progId="Equation.DSMT4">
              <p:embed/>
            </p:oleObj>
          </a:graphicData>
        </a:graphic>
      </p:graphicFrame>
      <p:graphicFrame>
        <p:nvGraphicFramePr>
          <p:cNvPr id="706563" name="Object 3"/>
          <p:cNvGraphicFramePr>
            <a:graphicFrameLocks noChangeAspect="1"/>
          </p:cNvGraphicFramePr>
          <p:nvPr/>
        </p:nvGraphicFramePr>
        <p:xfrm>
          <a:off x="3082034" y="4082956"/>
          <a:ext cx="2365375" cy="995362"/>
        </p:xfrm>
        <a:graphic>
          <a:graphicData uri="http://schemas.openxmlformats.org/presentationml/2006/ole">
            <p:oleObj spid="_x0000_s706563" name="Equation" r:id="rId5" imgW="1117440" imgH="469800" progId="Equation.DSMT4">
              <p:embed/>
            </p:oleObj>
          </a:graphicData>
        </a:graphic>
      </p:graphicFrame>
      <p:graphicFrame>
        <p:nvGraphicFramePr>
          <p:cNvPr id="706564" name="Object 4"/>
          <p:cNvGraphicFramePr>
            <a:graphicFrameLocks noChangeAspect="1"/>
          </p:cNvGraphicFramePr>
          <p:nvPr/>
        </p:nvGraphicFramePr>
        <p:xfrm>
          <a:off x="3082034" y="5527773"/>
          <a:ext cx="2149475" cy="484188"/>
        </p:xfrm>
        <a:graphic>
          <a:graphicData uri="http://schemas.openxmlformats.org/presentationml/2006/ole">
            <p:oleObj spid="_x0000_s706564" name="Equation" r:id="rId6" imgW="1015920" imgH="228600" progId="Equation.DSMT4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674792" y="4106970"/>
            <a:ext cx="2117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“d” dimensions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74792" y="4672845"/>
            <a:ext cx="3374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“s” spins or polarizations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rot="16200000" flipV="1">
            <a:off x="6366673" y="5254411"/>
            <a:ext cx="27432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6479318" y="5254411"/>
            <a:ext cx="27432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16200000" flipV="1">
            <a:off x="7926454" y="5208030"/>
            <a:ext cx="27432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rot="10800000" flipV="1">
            <a:off x="7891004" y="5343277"/>
            <a:ext cx="172610" cy="160937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22808</TotalTime>
  <Words>1480</Words>
  <Application>Microsoft Office PowerPoint</Application>
  <PresentationFormat>On-screen Show (4:3)</PresentationFormat>
  <Paragraphs>324</Paragraphs>
  <Slides>31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Default Design</vt:lpstr>
      <vt:lpstr>Equation</vt:lpstr>
      <vt:lpstr>Electrons &amp; Phonons</vt:lpstr>
      <vt:lpstr>Thermal Resistance, Electrical Resistance</vt:lpstr>
      <vt:lpstr>Poisson and Fourier’s Equations</vt:lpstr>
      <vt:lpstr>Mosquitoes on a Windy Day</vt:lpstr>
      <vt:lpstr>Calculating Mosquito Current Density</vt:lpstr>
      <vt:lpstr>Charge and Energy Current Density</vt:lpstr>
      <vt:lpstr>Particles or Waves?</vt:lpstr>
      <vt:lpstr>Charge and Energy Flux (Current)</vt:lpstr>
      <vt:lpstr>What is the Density of States g(k)?</vt:lpstr>
      <vt:lpstr>Constant Energy Surface in 1-, 2-, 3-D</vt:lpstr>
      <vt:lpstr>Counting States in 1-, 2-, or 3-D</vt:lpstr>
      <vt:lpstr>What is the Probability Distribution?</vt:lpstr>
      <vt:lpstr>Fermi-Dirac vs. Bose-Einstein Statistics</vt:lpstr>
      <vt:lpstr>Temperature and (Non-)Equilibrium</vt:lpstr>
      <vt:lpstr>Counting Free Electrons in a 3-D Metal</vt:lpstr>
      <vt:lpstr>Counting Free Electrons Over E</vt:lpstr>
      <vt:lpstr>Density of States in 1-, 2-, 3-D</vt:lpstr>
      <vt:lpstr>Electronic Properties of Real Metals</vt:lpstr>
      <vt:lpstr>Energy Density and Heat Capacity</vt:lpstr>
      <vt:lpstr>Heat Capacity of Non-Interacting Gas</vt:lpstr>
      <vt:lpstr>Current Density and Energy Flux</vt:lpstr>
      <vt:lpstr>Conduction in Metals</vt:lpstr>
      <vt:lpstr>Boltzmann Transport Equation (BTE)</vt:lpstr>
      <vt:lpstr>Relaxation Time Approximation (RTA)</vt:lpstr>
      <vt:lpstr>BTE in Steady-State (∂f/∂t = 0)</vt:lpstr>
      <vt:lpstr>Current Density and Mobility</vt:lpstr>
      <vt:lpstr>Energy Bands &amp; Fermi Surface of Cu</vt:lpstr>
      <vt:lpstr>Why the Energy Banding in Solids?</vt:lpstr>
      <vt:lpstr>What Do Bloch Waves Look Like?</vt:lpstr>
      <vt:lpstr>Semiconductors Are Not Metals</vt:lpstr>
      <vt:lpstr>Semiconductor Energy Bands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 EP</dc:title>
  <dc:creator>© Eric Pop</dc:creator>
  <cp:lastModifiedBy>Eric Pop</cp:lastModifiedBy>
  <cp:revision>1408</cp:revision>
  <cp:lastPrinted>2009-01-27T18:42:55Z</cp:lastPrinted>
  <dcterms:created xsi:type="dcterms:W3CDTF">2004-06-14T02:57:56Z</dcterms:created>
  <dcterms:modified xsi:type="dcterms:W3CDTF">2010-09-02T17:11:49Z</dcterms:modified>
</cp:coreProperties>
</file>