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50" r:id="rId2"/>
    <p:sldId id="551" r:id="rId3"/>
    <p:sldId id="553" r:id="rId4"/>
    <p:sldId id="552" r:id="rId5"/>
    <p:sldId id="556" r:id="rId6"/>
    <p:sldId id="557" r:id="rId7"/>
    <p:sldId id="532" r:id="rId8"/>
    <p:sldId id="555" r:id="rId9"/>
    <p:sldId id="558" r:id="rId10"/>
    <p:sldId id="559" r:id="rId11"/>
    <p:sldId id="560" r:id="rId12"/>
    <p:sldId id="554" r:id="rId13"/>
    <p:sldId id="561" r:id="rId14"/>
    <p:sldId id="565" r:id="rId15"/>
    <p:sldId id="563" r:id="rId16"/>
    <p:sldId id="566" r:id="rId17"/>
    <p:sldId id="567" r:id="rId18"/>
    <p:sldId id="579" r:id="rId19"/>
    <p:sldId id="568" r:id="rId20"/>
    <p:sldId id="564" r:id="rId21"/>
    <p:sldId id="562" r:id="rId22"/>
    <p:sldId id="575" r:id="rId23"/>
    <p:sldId id="577" r:id="rId24"/>
    <p:sldId id="576" r:id="rId25"/>
    <p:sldId id="578" r:id="rId26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000099"/>
    <a:srgbClr val="B7D1D3"/>
    <a:srgbClr val="FFCCFF"/>
    <a:srgbClr val="B2B2B2"/>
    <a:srgbClr val="5F5F5F"/>
    <a:srgbClr val="99CCFF"/>
    <a:srgbClr val="C0C0C0"/>
    <a:srgbClr val="FF0000"/>
    <a:srgbClr val="F47F2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6" autoAdjust="0"/>
    <p:restoredTop sz="99393" autoAdjust="0"/>
  </p:normalViewPr>
  <p:slideViewPr>
    <p:cSldViewPr snapToGrid="0">
      <p:cViewPr varScale="1">
        <p:scale>
          <a:sx n="84" d="100"/>
          <a:sy n="84" d="100"/>
        </p:scale>
        <p:origin x="-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940" y="-12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265" cy="465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8829322"/>
            <a:ext cx="2971265" cy="465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65" y="4415439"/>
            <a:ext cx="5030271" cy="418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6" rIns="92013" bIns="46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130" y="8829324"/>
            <a:ext cx="2971265" cy="465520"/>
          </a:xfrm>
          <a:prstGeom prst="rect">
            <a:avLst/>
          </a:prstGeom>
          <a:ln/>
        </p:spPr>
        <p:txBody>
          <a:bodyPr/>
          <a:lstStyle/>
          <a:p>
            <a:fld id="{3640604E-C59F-4311-8C66-83AC45D9B3DB}" type="slidenum">
              <a:rPr lang="en-US"/>
              <a:pPr/>
              <a:t>1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130" y="8829324"/>
            <a:ext cx="2971265" cy="465520"/>
          </a:xfrm>
          <a:prstGeom prst="rect">
            <a:avLst/>
          </a:prstGeom>
          <a:ln/>
        </p:spPr>
        <p:txBody>
          <a:bodyPr/>
          <a:lstStyle/>
          <a:p>
            <a:fld id="{3640604E-C59F-4311-8C66-83AC45D9B3DB}" type="slidenum">
              <a:rPr lang="en-US"/>
              <a:pPr/>
              <a:t>2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130" y="8829324"/>
            <a:ext cx="2971265" cy="465520"/>
          </a:xfrm>
          <a:prstGeom prst="rect">
            <a:avLst/>
          </a:prstGeom>
          <a:ln/>
        </p:spPr>
        <p:txBody>
          <a:bodyPr/>
          <a:lstStyle/>
          <a:p>
            <a:fld id="{3640604E-C59F-4311-8C66-83AC45D9B3DB}" type="slidenum">
              <a:rPr lang="en-US"/>
              <a:pPr/>
              <a:t>3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CACC4D-1300-46B1-911A-CE42E06BE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30C56-B58D-4903-B7A5-5249B2D01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3825"/>
            <a:ext cx="2068512" cy="6002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575" y="123825"/>
            <a:ext cx="6056313" cy="6002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05650-BCD3-46FC-A06F-D579FE43B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05800" y="6489700"/>
            <a:ext cx="533400" cy="182563"/>
          </a:xfrm>
        </p:spPr>
        <p:txBody>
          <a:bodyPr/>
          <a:lstStyle>
            <a:lvl1pPr>
              <a:defRPr/>
            </a:lvl1pPr>
          </a:lstStyle>
          <a:p>
            <a:fld id="{CE37F4EE-7B35-4489-A803-2DA426913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DB7220-4BF1-447B-B55F-9D0B4B194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C920FA-E381-486A-AFA8-CA22B5FE6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901CAB-28A0-472A-8DE0-60FE0B432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12E663-EE5B-477E-A176-E59288A1C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878385-0C3D-4484-9DF0-24FC7849D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F9636-123D-43B7-AE93-E18A60397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22608E-32B3-4E3E-8959-E6CAC4208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1B3540-CBC1-42A6-B9B6-1C4A67BCB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446838"/>
            <a:ext cx="9144000" cy="5123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123825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47638" y="6511759"/>
            <a:ext cx="181171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© </a:t>
            </a:r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2010 </a:t>
            </a:r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Eric Pop,</a:t>
            </a:r>
            <a:r>
              <a:rPr lang="en-US" b="1" i="0" baseline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 UIUC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5452"/>
            <a:ext cx="53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 i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1033AC8-477B-403E-AF1E-9A07FD7D5A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765938" y="6511759"/>
            <a:ext cx="182614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ECE 598EP: Hot Chips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Bar dir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8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emf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hyperlink" Target="http://web.mit.edu/lienhard/www/ahtt.html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uh.edu/engines/epi1384.htm" TargetMode="Externa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hyperlink" Target="http://www.aplac.hut.fi/publications/bec-1996-01/bec/bec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66CB-207E-4B9E-9E33-93AACAFACB74}" type="slidenum">
              <a:rPr lang="en-US"/>
              <a:pPr/>
              <a:t>1</a:t>
            </a:fld>
            <a:endParaRPr lang="en-US"/>
          </a:p>
        </p:txBody>
      </p:sp>
      <p:sp>
        <p:nvSpPr>
          <p:cNvPr id="597014" name="Rectangle 22"/>
          <p:cNvSpPr>
            <a:spLocks noChangeArrowheads="1"/>
          </p:cNvSpPr>
          <p:nvPr/>
        </p:nvSpPr>
        <p:spPr bwMode="auto">
          <a:xfrm>
            <a:off x="5859463" y="1727200"/>
            <a:ext cx="2424112" cy="1582738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7012" name="Rectangle 20"/>
          <p:cNvSpPr>
            <a:spLocks noChangeArrowheads="1"/>
          </p:cNvSpPr>
          <p:nvPr/>
        </p:nvSpPr>
        <p:spPr bwMode="auto">
          <a:xfrm>
            <a:off x="374650" y="4379913"/>
            <a:ext cx="3813175" cy="1801812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Transient</a:t>
            </a:r>
            <a:r>
              <a:rPr lang="en-US" dirty="0" smtClean="0"/>
              <a:t> Thermal </a:t>
            </a:r>
            <a:r>
              <a:rPr lang="en-US" dirty="0"/>
              <a:t>Response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7450"/>
            <a:ext cx="4941888" cy="3019425"/>
          </a:xfrm>
          <a:noFill/>
        </p:spPr>
        <p:txBody>
          <a:bodyPr/>
          <a:lstStyle/>
          <a:p>
            <a:r>
              <a:rPr lang="en-US" dirty="0"/>
              <a:t>Transient Models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Lumped: </a:t>
            </a:r>
            <a:r>
              <a:rPr lang="en-US" sz="1800" dirty="0" err="1"/>
              <a:t>Tenbroek</a:t>
            </a:r>
            <a:r>
              <a:rPr lang="en-US" sz="1800" dirty="0"/>
              <a:t> (1997), </a:t>
            </a:r>
            <a:r>
              <a:rPr lang="en-US" sz="1800" dirty="0" err="1"/>
              <a:t>Rinaldi</a:t>
            </a:r>
            <a:r>
              <a:rPr lang="en-US" sz="1800" dirty="0"/>
              <a:t> (2001), Lin (2004)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Introduce C</a:t>
            </a:r>
            <a:r>
              <a:rPr lang="en-US" sz="1800" baseline="-25000" dirty="0"/>
              <a:t>TH</a:t>
            </a:r>
            <a:r>
              <a:rPr lang="en-US" sz="1800" dirty="0"/>
              <a:t> usually with approximate Green’s functions; heated volume is a function of time (Joy, 1970)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Finite-Element methods</a:t>
            </a:r>
            <a:endParaRPr lang="en-US" sz="1800" dirty="0"/>
          </a:p>
        </p:txBody>
      </p:sp>
      <p:graphicFrame>
        <p:nvGraphicFramePr>
          <p:cNvPr id="596996" name="Object 4"/>
          <p:cNvGraphicFramePr>
            <a:graphicFrameLocks noChangeAspect="1"/>
          </p:cNvGraphicFramePr>
          <p:nvPr/>
        </p:nvGraphicFramePr>
        <p:xfrm>
          <a:off x="696913" y="4856163"/>
          <a:ext cx="2565400" cy="657225"/>
        </p:xfrm>
        <a:graphic>
          <a:graphicData uri="http://schemas.openxmlformats.org/presentationml/2006/ole">
            <p:oleObj spid="_x0000_s37890" name="Equation" r:id="rId4" imgW="1777680" imgH="457200" progId="Equation.DSMT4">
              <p:embed/>
            </p:oleObj>
          </a:graphicData>
        </a:graphic>
      </p:graphicFrame>
      <p:sp>
        <p:nvSpPr>
          <p:cNvPr id="596997" name="Text Box 5"/>
          <p:cNvSpPr txBox="1">
            <a:spLocks noChangeArrowheads="1"/>
          </p:cNvSpPr>
          <p:nvPr/>
        </p:nvSpPr>
        <p:spPr bwMode="auto">
          <a:xfrm>
            <a:off x="450850" y="5600700"/>
            <a:ext cx="3692525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Temperature evolution of a step-heated </a:t>
            </a:r>
            <a:r>
              <a:rPr lang="en-US" u="sng"/>
              <a:t>point source</a:t>
            </a:r>
            <a:r>
              <a:rPr lang="en-US"/>
              <a:t> into silicon half-plane (Mautry 1990)</a:t>
            </a:r>
          </a:p>
        </p:txBody>
      </p:sp>
      <p:sp>
        <p:nvSpPr>
          <p:cNvPr id="597005" name="Text Box 13"/>
          <p:cNvSpPr txBox="1">
            <a:spLocks noChangeArrowheads="1"/>
          </p:cNvSpPr>
          <p:nvPr/>
        </p:nvSpPr>
        <p:spPr bwMode="auto">
          <a:xfrm>
            <a:off x="450850" y="4451350"/>
            <a:ext cx="2268538" cy="274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</a:rPr>
              <a:t>Simplest (~ bulk Si FET)</a:t>
            </a:r>
          </a:p>
        </p:txBody>
      </p:sp>
      <p:sp>
        <p:nvSpPr>
          <p:cNvPr id="597009" name="Text Box 17"/>
          <p:cNvSpPr txBox="1">
            <a:spLocks noChangeArrowheads="1"/>
          </p:cNvSpPr>
          <p:nvPr/>
        </p:nvSpPr>
        <p:spPr bwMode="auto">
          <a:xfrm>
            <a:off x="5949950" y="1797050"/>
            <a:ext cx="1957388" cy="274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</a:rPr>
              <a:t>Instantaneous T rise</a:t>
            </a:r>
          </a:p>
        </p:txBody>
      </p:sp>
      <p:graphicFrame>
        <p:nvGraphicFramePr>
          <p:cNvPr id="597010" name="Object 18"/>
          <p:cNvGraphicFramePr>
            <a:graphicFrameLocks noChangeAspect="1"/>
          </p:cNvGraphicFramePr>
          <p:nvPr/>
        </p:nvGraphicFramePr>
        <p:xfrm>
          <a:off x="6103938" y="2112963"/>
          <a:ext cx="1430337" cy="601662"/>
        </p:xfrm>
        <a:graphic>
          <a:graphicData uri="http://schemas.openxmlformats.org/presentationml/2006/ole">
            <p:oleObj spid="_x0000_s37891" name="Equation" r:id="rId5" imgW="990360" imgH="419040" progId="Equation.DSMT4">
              <p:embed/>
            </p:oleObj>
          </a:graphicData>
        </a:graphic>
      </p:graphicFrame>
      <p:sp>
        <p:nvSpPr>
          <p:cNvPr id="597011" name="Text Box 19"/>
          <p:cNvSpPr txBox="1">
            <a:spLocks noChangeArrowheads="1"/>
          </p:cNvSpPr>
          <p:nvPr/>
        </p:nvSpPr>
        <p:spPr bwMode="auto">
          <a:xfrm>
            <a:off x="5949950" y="2730500"/>
            <a:ext cx="2268538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Due to very sharp heating pulse </a:t>
            </a:r>
            <a:r>
              <a:rPr lang="en-US" i="1">
                <a:sym typeface="Symbol" pitchFamily="18" charset="2"/>
              </a:rPr>
              <a:t></a:t>
            </a:r>
            <a:r>
              <a:rPr lang="en-US" i="1"/>
              <a:t>t</a:t>
            </a:r>
            <a:r>
              <a:rPr lang="en-US"/>
              <a:t> ‹‹ </a:t>
            </a:r>
            <a:r>
              <a:rPr lang="en-US" i="1"/>
              <a:t>V</a:t>
            </a:r>
            <a:r>
              <a:rPr lang="en-US" baseline="30000"/>
              <a:t>2/3</a:t>
            </a:r>
            <a:r>
              <a:rPr lang="en-US"/>
              <a:t>/</a:t>
            </a:r>
            <a:r>
              <a:rPr lang="en-US" i="1">
                <a:sym typeface="Symbol" pitchFamily="18" charset="2"/>
              </a:rPr>
              <a:t></a:t>
            </a:r>
          </a:p>
        </p:txBody>
      </p:sp>
      <p:sp>
        <p:nvSpPr>
          <p:cNvPr id="597013" name="Rectangle 21"/>
          <p:cNvSpPr>
            <a:spLocks noChangeArrowheads="1"/>
          </p:cNvSpPr>
          <p:nvPr/>
        </p:nvSpPr>
        <p:spPr bwMode="auto">
          <a:xfrm>
            <a:off x="3757613" y="3740150"/>
            <a:ext cx="5176837" cy="1663700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7006" name="Object 14"/>
          <p:cNvGraphicFramePr>
            <a:graphicFrameLocks noChangeAspect="1"/>
          </p:cNvGraphicFramePr>
          <p:nvPr/>
        </p:nvGraphicFramePr>
        <p:xfrm>
          <a:off x="3963988" y="4111625"/>
          <a:ext cx="4683125" cy="693738"/>
        </p:xfrm>
        <a:graphic>
          <a:graphicData uri="http://schemas.openxmlformats.org/presentationml/2006/ole">
            <p:oleObj spid="_x0000_s37892" name="Equation" r:id="rId6" imgW="3479760" imgH="482400" progId="Equation.DSMT4">
              <p:embed/>
            </p:oleObj>
          </a:graphicData>
        </a:graphic>
      </p:graphicFrame>
      <p:sp>
        <p:nvSpPr>
          <p:cNvPr id="597007" name="Text Box 15"/>
          <p:cNvSpPr txBox="1">
            <a:spLocks noChangeArrowheads="1"/>
          </p:cNvSpPr>
          <p:nvPr/>
        </p:nvSpPr>
        <p:spPr bwMode="auto">
          <a:xfrm>
            <a:off x="3868738" y="3808413"/>
            <a:ext cx="1311275" cy="2746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</a:rPr>
              <a:t>More general</a:t>
            </a:r>
          </a:p>
        </p:txBody>
      </p:sp>
      <p:sp>
        <p:nvSpPr>
          <p:cNvPr id="597008" name="Text Box 16"/>
          <p:cNvSpPr txBox="1">
            <a:spLocks noChangeArrowheads="1"/>
          </p:cNvSpPr>
          <p:nvPr/>
        </p:nvSpPr>
        <p:spPr bwMode="auto">
          <a:xfrm>
            <a:off x="3868738" y="4846638"/>
            <a:ext cx="5037137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Temperature evolution anywhere (</a:t>
            </a:r>
            <a:r>
              <a:rPr lang="en-US" i="1"/>
              <a:t>r,t</a:t>
            </a:r>
            <a:r>
              <a:rPr lang="en-US"/>
              <a:t>) due to arbitrary heating function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i="1"/>
              <a:t>0&lt;t’&lt;t</a:t>
            </a:r>
            <a:r>
              <a:rPr lang="en-US"/>
              <a:t>) </a:t>
            </a:r>
            <a:r>
              <a:rPr lang="en-US" u="sng"/>
              <a:t>inside volume </a:t>
            </a:r>
            <a:r>
              <a:rPr lang="en-US" i="1" u="sng"/>
              <a:t>V</a:t>
            </a:r>
            <a:r>
              <a:rPr lang="en-US"/>
              <a:t> (</a:t>
            </a:r>
            <a:r>
              <a:rPr lang="en-US" i="1"/>
              <a:t>dV’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 </a:t>
            </a:r>
            <a:r>
              <a:rPr lang="en-US" i="1">
                <a:sym typeface="Symbol" pitchFamily="18" charset="2"/>
              </a:rPr>
              <a:t>V</a:t>
            </a:r>
            <a:r>
              <a:rPr lang="en-US">
                <a:sym typeface="Symbol" pitchFamily="18" charset="2"/>
              </a:rPr>
              <a:t>) (Joy 1970)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of Pulsed Diode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 l="2442"/>
          <a:stretch>
            <a:fillRect/>
          </a:stretch>
        </p:blipFill>
        <p:spPr bwMode="auto">
          <a:xfrm>
            <a:off x="4394467" y="867349"/>
            <a:ext cx="4145851" cy="372236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 r="3667" b="1241"/>
          <a:stretch>
            <a:fillRect/>
          </a:stretch>
        </p:blipFill>
        <p:spPr bwMode="auto">
          <a:xfrm>
            <a:off x="195307" y="3434545"/>
            <a:ext cx="3968319" cy="2957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3107" y="5060271"/>
            <a:ext cx="4854149" cy="13358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6" cstate="print"/>
          <a:srcRect l="16172" t="1200" r="15643" b="24375"/>
          <a:stretch>
            <a:fillRect/>
          </a:stretch>
        </p:blipFill>
        <p:spPr bwMode="auto">
          <a:xfrm>
            <a:off x="415093" y="692459"/>
            <a:ext cx="2727600" cy="275207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681056" y="1402672"/>
            <a:ext cx="16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Holway</a:t>
            </a:r>
            <a:r>
              <a:rPr lang="en-US" sz="1400" dirty="0" smtClean="0"/>
              <a:t>, TED 27,</a:t>
            </a:r>
          </a:p>
          <a:p>
            <a:r>
              <a:rPr lang="en-US" sz="1400" dirty="0" smtClean="0"/>
              <a:t>433 (1980)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 Reliability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379" y="869416"/>
            <a:ext cx="6549917" cy="14739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231" y="2854403"/>
            <a:ext cx="3819525" cy="24098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241" y="4557113"/>
            <a:ext cx="3962400" cy="18097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6" cstate="print"/>
          <a:srcRect b="2427"/>
          <a:stretch>
            <a:fillRect/>
          </a:stretch>
        </p:blipFill>
        <p:spPr bwMode="auto">
          <a:xfrm>
            <a:off x="4966092" y="1958638"/>
            <a:ext cx="3686175" cy="245356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123825"/>
            <a:ext cx="8478393" cy="781431"/>
          </a:xfrm>
        </p:spPr>
        <p:txBody>
          <a:bodyPr/>
          <a:lstStyle/>
          <a:p>
            <a:r>
              <a:rPr lang="en-US" dirty="0" smtClean="0"/>
              <a:t>Transient of a Step-Heated Interconnect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4395"/>
            <a:ext cx="6382356" cy="152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6140" y="2532507"/>
            <a:ext cx="40100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607" y="5330952"/>
            <a:ext cx="4181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8703" y="2487549"/>
            <a:ext cx="3322129" cy="262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3748" y="5743004"/>
            <a:ext cx="2362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572076" y="1197864"/>
            <a:ext cx="227017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</a:rPr>
              <a:t>When to use “adiabatic</a:t>
            </a:r>
          </a:p>
          <a:p>
            <a:r>
              <a:rPr lang="en-US" sz="1400" i="1" dirty="0" smtClean="0">
                <a:solidFill>
                  <a:srgbClr val="0000FF"/>
                </a:solidFill>
              </a:rPr>
              <a:t>approximation” and</a:t>
            </a:r>
          </a:p>
          <a:p>
            <a:r>
              <a:rPr lang="en-US" sz="1400" i="1" dirty="0" smtClean="0">
                <a:solidFill>
                  <a:srgbClr val="0000FF"/>
                </a:solidFill>
              </a:rPr>
              <a:t>when to worry about</a:t>
            </a:r>
          </a:p>
          <a:p>
            <a:r>
              <a:rPr lang="en-US" sz="1400" i="1" dirty="0" smtClean="0">
                <a:solidFill>
                  <a:srgbClr val="0000FF"/>
                </a:solidFill>
              </a:rPr>
              <a:t>heat dissipation into</a:t>
            </a:r>
          </a:p>
          <a:p>
            <a:r>
              <a:rPr lang="en-US" sz="1400" i="1" dirty="0" smtClean="0">
                <a:solidFill>
                  <a:srgbClr val="0000FF"/>
                </a:solidFill>
              </a:rPr>
              <a:t>surrounding oxide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Thermal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 t="2721" r="55801" b="76146"/>
          <a:stretch>
            <a:fillRect/>
          </a:stretch>
        </p:blipFill>
        <p:spPr bwMode="auto">
          <a:xfrm>
            <a:off x="125536" y="923278"/>
            <a:ext cx="3043792" cy="34622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0829" t="58444"/>
          <a:stretch>
            <a:fillRect/>
          </a:stretch>
        </p:blipFill>
        <p:spPr bwMode="auto">
          <a:xfrm>
            <a:off x="150919" y="1296137"/>
            <a:ext cx="6140851" cy="68080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306" y="2211834"/>
            <a:ext cx="3343275" cy="13335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296639"/>
            <a:ext cx="2590800" cy="685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1686" y="2734619"/>
            <a:ext cx="4769390" cy="358253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256" y="3861970"/>
            <a:ext cx="3409950" cy="1104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39161" y="418266"/>
            <a:ext cx="3071673" cy="22237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123826"/>
            <a:ext cx="8501343" cy="646331"/>
          </a:xfrm>
        </p:spPr>
        <p:txBody>
          <a:bodyPr/>
          <a:lstStyle/>
          <a:p>
            <a:r>
              <a:rPr lang="en-US" dirty="0" smtClean="0"/>
              <a:t>Understanding the </a:t>
            </a:r>
            <a:r>
              <a:rPr lang="en-US" dirty="0" err="1" smtClean="0"/>
              <a:t>sqrt</a:t>
            </a:r>
            <a:r>
              <a:rPr lang="en-US" dirty="0" smtClean="0"/>
              <a:t>(t)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3349"/>
            <a:ext cx="3818965" cy="2501152"/>
          </a:xfrm>
        </p:spPr>
        <p:txBody>
          <a:bodyPr/>
          <a:lstStyle/>
          <a:p>
            <a:r>
              <a:rPr lang="en-US" dirty="0" smtClean="0"/>
              <a:t>Physical = think of the heated volume as it expands ~ (</a:t>
            </a:r>
            <a:r>
              <a:rPr lang="el-GR" dirty="0" smtClean="0"/>
              <a:t>α</a:t>
            </a:r>
            <a:r>
              <a:rPr lang="en-US" dirty="0" smtClean="0"/>
              <a:t>t)</a:t>
            </a:r>
            <a:r>
              <a:rPr lang="en-US" baseline="30000" dirty="0" smtClean="0"/>
              <a:t>1/2</a:t>
            </a:r>
            <a:endParaRPr lang="en-US" dirty="0" smtClean="0"/>
          </a:p>
          <a:p>
            <a:r>
              <a:rPr lang="en-US" dirty="0" smtClean="0"/>
              <a:t>Mathematical = </a:t>
            </a:r>
            <a:r>
              <a:rPr lang="en-US" dirty="0" err="1" smtClean="0"/>
              <a:t>erf</a:t>
            </a:r>
            <a:r>
              <a:rPr lang="en-US" dirty="0" smtClean="0"/>
              <a:t> approximation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1255" y="1114425"/>
            <a:ext cx="4000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296639"/>
            <a:ext cx="2590800" cy="685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256" y="3861970"/>
            <a:ext cx="3409950" cy="1104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1294" y="4867556"/>
            <a:ext cx="33528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3415553" y="5567082"/>
            <a:ext cx="1290918" cy="10757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H="1">
            <a:off x="4926106" y="3518647"/>
            <a:ext cx="2187389" cy="22411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Time Scales of Thermal Device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397"/>
            <a:ext cx="7718612" cy="2196355"/>
          </a:xfrm>
        </p:spPr>
        <p:txBody>
          <a:bodyPr/>
          <a:lstStyle/>
          <a:p>
            <a:r>
              <a:rPr lang="en-US" dirty="0" smtClean="0"/>
              <a:t>Three time scales:</a:t>
            </a:r>
          </a:p>
          <a:p>
            <a:pPr lvl="1"/>
            <a:r>
              <a:rPr lang="en-US" dirty="0" smtClean="0"/>
              <a:t>“Small” failure times: all heat dissipated within defect, little heat lost to surrounding ~ adiabatic (</a:t>
            </a:r>
            <a:r>
              <a:rPr lang="el-GR" dirty="0" smtClean="0"/>
              <a:t>Δ</a:t>
            </a:r>
            <a:r>
              <a:rPr lang="en-US" dirty="0" smtClean="0"/>
              <a:t>T ~ Pt)</a:t>
            </a:r>
          </a:p>
          <a:p>
            <a:pPr lvl="1"/>
            <a:r>
              <a:rPr lang="en-US" dirty="0" smtClean="0"/>
              <a:t>Intermediate time: heating up surrounding layer of (</a:t>
            </a:r>
            <a:r>
              <a:rPr lang="el-GR" dirty="0" smtClean="0"/>
              <a:t>α</a:t>
            </a:r>
            <a:r>
              <a:rPr lang="en-US" dirty="0" smtClean="0"/>
              <a:t>t)</a:t>
            </a:r>
            <a:r>
              <a:rPr lang="en-US" baseline="30000" dirty="0" smtClean="0"/>
              <a:t>1/2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“Long” failure time ~ steady-state, thermal equilibrium established: </a:t>
            </a:r>
            <a:r>
              <a:rPr lang="el-GR" dirty="0" smtClean="0"/>
              <a:t>Δ</a:t>
            </a:r>
            <a:r>
              <a:rPr lang="en-US" dirty="0" smtClean="0"/>
              <a:t>T ~ P*const. = PR</a:t>
            </a:r>
            <a:r>
              <a:rPr lang="en-US" baseline="-25000" dirty="0" smtClean="0"/>
              <a:t>TH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898" y="1163172"/>
            <a:ext cx="3219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04" y="2481534"/>
            <a:ext cx="3600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t="83372"/>
          <a:stretch>
            <a:fillRect/>
          </a:stretch>
        </p:blipFill>
        <p:spPr bwMode="auto">
          <a:xfrm>
            <a:off x="656104" y="3290034"/>
            <a:ext cx="3518926" cy="39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5" cstate="print"/>
          <a:srcRect b="38101"/>
          <a:stretch>
            <a:fillRect/>
          </a:stretch>
        </p:blipFill>
        <p:spPr bwMode="auto">
          <a:xfrm>
            <a:off x="656104" y="1081921"/>
            <a:ext cx="3518926" cy="147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Failure of </a:t>
            </a:r>
            <a:r>
              <a:rPr lang="en-US" dirty="0" err="1" smtClean="0"/>
              <a:t>SiGe</a:t>
            </a:r>
            <a:r>
              <a:rPr lang="en-US" dirty="0" smtClean="0"/>
              <a:t> HBT and Cu 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018" y="2752164"/>
            <a:ext cx="3155808" cy="339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6784" y="1023196"/>
            <a:ext cx="3487271" cy="244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11" y="3648635"/>
            <a:ext cx="3488080" cy="24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53841" y="3818961"/>
            <a:ext cx="143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err="1" smtClean="0"/>
              <a:t>Wunsch</a:t>
            </a:r>
            <a:r>
              <a:rPr lang="en-US" sz="1400" dirty="0" smtClean="0"/>
              <a:t>-Bell curve of HBT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717" y="920023"/>
            <a:ext cx="4517931" cy="147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auto">
          <a:xfrm>
            <a:off x="3801035" y="923365"/>
            <a:ext cx="1013012" cy="466164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7" cstate="print"/>
          <a:srcRect l="12266" r="11412"/>
          <a:stretch>
            <a:fillRect/>
          </a:stretch>
        </p:blipFill>
        <p:spPr bwMode="auto">
          <a:xfrm>
            <a:off x="224121" y="2904566"/>
            <a:ext cx="1506071" cy="319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Failure of Al/Cu Interconnects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59750"/>
            <a:ext cx="3820601" cy="2166413"/>
          </a:xfrm>
        </p:spPr>
        <p:txBody>
          <a:bodyPr/>
          <a:lstStyle/>
          <a:p>
            <a:r>
              <a:rPr lang="en-US" sz="2000" kern="1200" dirty="0" smtClean="0">
                <a:solidFill>
                  <a:srgbClr val="000000"/>
                </a:solidFill>
                <a:latin typeface="Helvetica" pitchFamily="34" charset="0"/>
              </a:rPr>
              <a:t>Fracture due to the expansion of critical volume of molten Al/Cu. (@ 1000 </a:t>
            </a:r>
            <a:r>
              <a:rPr lang="en-US" sz="2000" kern="1200" baseline="30000" dirty="0" smtClean="0">
                <a:solidFill>
                  <a:srgbClr val="000000"/>
                </a:solidFill>
                <a:latin typeface="Helvetica" pitchFamily="34" charset="0"/>
              </a:rPr>
              <a:t>0</a:t>
            </a:r>
            <a:r>
              <a:rPr lang="en-US" sz="2000" kern="1200" dirty="0" smtClean="0">
                <a:solidFill>
                  <a:srgbClr val="000000"/>
                </a:solidFill>
                <a:latin typeface="Helvetica" pitchFamily="34" charset="0"/>
              </a:rPr>
              <a:t>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601" y="1202277"/>
            <a:ext cx="2811572" cy="249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5801" y="1039359"/>
            <a:ext cx="2981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337"/>
          <p:cNvSpPr>
            <a:spLocks noChangeArrowheads="1"/>
          </p:cNvSpPr>
          <p:nvPr/>
        </p:nvSpPr>
        <p:spPr bwMode="auto">
          <a:xfrm>
            <a:off x="5038704" y="3365282"/>
            <a:ext cx="3314817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dirty="0" err="1">
                <a:latin typeface="Helvetica" pitchFamily="34" charset="0"/>
              </a:rPr>
              <a:t>Ju</a:t>
            </a:r>
            <a:r>
              <a:rPr lang="en-US" dirty="0">
                <a:latin typeface="Helvetica" pitchFamily="34" charset="0"/>
              </a:rPr>
              <a:t> &amp; Goodson, </a:t>
            </a:r>
            <a:r>
              <a:rPr lang="en-US" i="1" dirty="0" smtClean="0">
                <a:latin typeface="Helvetica" pitchFamily="34" charset="0"/>
              </a:rPr>
              <a:t>Elec. Dev. </a:t>
            </a:r>
            <a:r>
              <a:rPr lang="en-US" i="1" dirty="0" err="1" smtClean="0">
                <a:latin typeface="Helvetica" pitchFamily="34" charset="0"/>
              </a:rPr>
              <a:t>Lett</a:t>
            </a:r>
            <a:r>
              <a:rPr lang="en-US" i="1" dirty="0" smtClean="0">
                <a:latin typeface="Helvetica" pitchFamily="34" charset="0"/>
              </a:rPr>
              <a:t>.</a:t>
            </a:r>
            <a:r>
              <a:rPr lang="en-US" dirty="0" smtClean="0">
                <a:latin typeface="Helvetica" pitchFamily="34" charset="0"/>
              </a:rPr>
              <a:t> </a:t>
            </a:r>
            <a:r>
              <a:rPr lang="en-US" b="1" dirty="0">
                <a:latin typeface="Helvetica" pitchFamily="34" charset="0"/>
              </a:rPr>
              <a:t>18</a:t>
            </a:r>
            <a:r>
              <a:rPr lang="en-US" dirty="0">
                <a:latin typeface="Helvetica" pitchFamily="34" charset="0"/>
              </a:rPr>
              <a:t>, 512 (1997</a:t>
            </a:r>
            <a:r>
              <a:rPr lang="en-US" dirty="0" smtClean="0">
                <a:latin typeface="Helvetica" pitchFamily="34" charset="0"/>
              </a:rPr>
              <a:t>)</a:t>
            </a:r>
            <a:endParaRPr lang="en-US" sz="1400" b="0" dirty="0">
              <a:latin typeface="Helvetica" pitchFamily="34" charset="0"/>
            </a:endParaRP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5853" y="3760969"/>
            <a:ext cx="3415871" cy="24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165526" y="947531"/>
            <a:ext cx="261929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latin typeface="Helvetica" pitchFamily="34" charset="0"/>
              </a:rPr>
              <a:t>Banerjee </a:t>
            </a:r>
            <a:r>
              <a:rPr lang="en-US" i="1" dirty="0" smtClean="0">
                <a:latin typeface="Helvetica" pitchFamily="34" charset="0"/>
              </a:rPr>
              <a:t>et al.</a:t>
            </a:r>
            <a:r>
              <a:rPr lang="en-US" dirty="0" smtClean="0">
                <a:latin typeface="Helvetica" pitchFamily="34" charset="0"/>
              </a:rPr>
              <a:t>, </a:t>
            </a:r>
            <a:r>
              <a:rPr lang="en-US" dirty="0">
                <a:latin typeface="Helvetica" pitchFamily="34" charset="0"/>
              </a:rPr>
              <a:t>IRPS 2000   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Rise in Vias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13452" y="1130084"/>
            <a:ext cx="7466291" cy="68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lnSpc>
                <a:spcPct val="110000"/>
              </a:lnSpc>
              <a:spcAft>
                <a:spcPts val="300"/>
              </a:spcAft>
            </a:pPr>
            <a:r>
              <a:rPr lang="en-US" dirty="0">
                <a:solidFill>
                  <a:srgbClr val="001BC0"/>
                </a:solidFill>
                <a:cs typeface="Times New Roman" pitchFamily="18" charset="0"/>
              </a:rPr>
              <a:t>Via and interconnect dimensions are not consistent from a heat generation / thermal resistance perspective, leading to hotspots.  New model accounts for via conduction and Joule heating and recommends dimensions considering temperature and EM lifetime.</a:t>
            </a:r>
            <a:endParaRPr lang="en-US" dirty="0">
              <a:solidFill>
                <a:srgbClr val="001BC0"/>
              </a:solidFill>
              <a:ea typeface="Gulim" pitchFamily="34" charset="-127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1948070" y="5438070"/>
            <a:ext cx="54545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SzPct val="120000"/>
              <a:buFont typeface="Symbol" pitchFamily="18" charset="2"/>
              <a:buNone/>
            </a:pPr>
            <a:r>
              <a:rPr lang="en-US" altLang="ko-KR" b="0" dirty="0">
                <a:ea typeface="Gulim" pitchFamily="34" charset="-127"/>
                <a:cs typeface="Times New Roman" pitchFamily="18" charset="0"/>
                <a:sym typeface="Symbol" pitchFamily="18" charset="2"/>
              </a:rPr>
              <a:t>Based on ITRS global lines of a 100 nm technology node</a:t>
            </a:r>
          </a:p>
          <a:p>
            <a:pPr eaLnBrk="1" hangingPunct="1">
              <a:buSzPct val="120000"/>
              <a:buFont typeface="Symbol" pitchFamily="18" charset="2"/>
              <a:buNone/>
            </a:pPr>
            <a:r>
              <a:rPr lang="en-US" altLang="ko-KR" b="0" dirty="0">
                <a:ea typeface="Gulim" pitchFamily="34" charset="-127"/>
                <a:cs typeface="Times New Roman" pitchFamily="18" charset="0"/>
                <a:sym typeface="Symbol" pitchFamily="18" charset="2"/>
              </a:rPr>
              <a:t>(Left:  ANSYS simulation.  Right:  Closed-Form Modeling)</a:t>
            </a: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413453" y="661785"/>
            <a:ext cx="4230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US" i="1" dirty="0">
                <a:solidFill>
                  <a:srgbClr val="001BC0"/>
                </a:solidFill>
                <a:cs typeface="Times New Roman" pitchFamily="18" charset="0"/>
              </a:rPr>
              <a:t>S. </a:t>
            </a:r>
            <a:r>
              <a:rPr lang="en-US" i="1" dirty="0" err="1">
                <a:solidFill>
                  <a:srgbClr val="001BC0"/>
                </a:solidFill>
                <a:cs typeface="Times New Roman" pitchFamily="18" charset="0"/>
              </a:rPr>
              <a:t>Im</a:t>
            </a:r>
            <a:r>
              <a:rPr lang="en-US" i="1" dirty="0">
                <a:solidFill>
                  <a:srgbClr val="001BC0"/>
                </a:solidFill>
                <a:cs typeface="Times New Roman" pitchFamily="18" charset="0"/>
              </a:rPr>
              <a:t>, K. Banerjee, and K. E. Goodson, IRPS </a:t>
            </a:r>
            <a:r>
              <a:rPr lang="en-US" i="1" dirty="0" smtClean="0">
                <a:solidFill>
                  <a:srgbClr val="001BC0"/>
                </a:solidFill>
                <a:cs typeface="Times New Roman" pitchFamily="18" charset="0"/>
              </a:rPr>
              <a:t>2002</a:t>
            </a:r>
            <a:endParaRPr lang="en-US" i="1" dirty="0">
              <a:solidFill>
                <a:srgbClr val="001BC0"/>
              </a:solidFill>
              <a:ea typeface="Gulim" pitchFamily="34" charset="-127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741" y="2283197"/>
            <a:ext cx="38385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9921" y="2170703"/>
            <a:ext cx="3541533" cy="308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6"/>
            <a:ext cx="8631058" cy="687208"/>
          </a:xfrm>
        </p:spPr>
        <p:txBody>
          <a:bodyPr/>
          <a:lstStyle/>
          <a:p>
            <a:r>
              <a:rPr lang="en-US" dirty="0" smtClean="0"/>
              <a:t>Time Scales of </a:t>
            </a:r>
            <a:r>
              <a:rPr lang="en-US" dirty="0" err="1" smtClean="0"/>
              <a:t>Electrothermal</a:t>
            </a:r>
            <a:r>
              <a:rPr lang="en-US" dirty="0" smtClean="0"/>
              <a:t>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98" y="1197019"/>
            <a:ext cx="8588941" cy="510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10152" y="685138"/>
            <a:ext cx="261929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latin typeface="Helvetica" pitchFamily="34" charset="0"/>
              </a:rPr>
              <a:t>Source: K. Goodson</a:t>
            </a:r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66CB-207E-4B9E-9E33-93AACAFACB74}" type="slidenum">
              <a:rPr lang="en-US"/>
              <a:pPr/>
              <a:t>2</a:t>
            </a:fld>
            <a:endParaRPr lang="en-US"/>
          </a:p>
        </p:txBody>
      </p:sp>
      <p:sp>
        <p:nvSpPr>
          <p:cNvPr id="597014" name="Rectangle 22"/>
          <p:cNvSpPr>
            <a:spLocks noChangeArrowheads="1"/>
          </p:cNvSpPr>
          <p:nvPr/>
        </p:nvSpPr>
        <p:spPr bwMode="auto">
          <a:xfrm>
            <a:off x="5640007" y="1736344"/>
            <a:ext cx="2424112" cy="1582738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Temperature Rise</a:t>
            </a:r>
            <a:endParaRPr lang="en-US" dirty="0"/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192" y="3290571"/>
            <a:ext cx="4941888" cy="2461006"/>
          </a:xfrm>
          <a:noFill/>
        </p:spPr>
        <p:txBody>
          <a:bodyPr/>
          <a:lstStyle/>
          <a:p>
            <a:r>
              <a:rPr lang="en-US" dirty="0" smtClean="0"/>
              <a:t>Neglect convection &amp; radiation</a:t>
            </a:r>
          </a:p>
          <a:p>
            <a:r>
              <a:rPr lang="en-US" dirty="0" smtClean="0"/>
              <a:t>Assuming lumped body</a:t>
            </a:r>
          </a:p>
          <a:p>
            <a:r>
              <a:rPr lang="en-US" dirty="0" err="1" smtClean="0"/>
              <a:t>Biot</a:t>
            </a:r>
            <a:r>
              <a:rPr lang="en-US" dirty="0" smtClean="0"/>
              <a:t> = </a:t>
            </a:r>
            <a:r>
              <a:rPr lang="en-US" dirty="0" err="1" smtClean="0"/>
              <a:t>hL</a:t>
            </a:r>
            <a:r>
              <a:rPr lang="en-US" dirty="0" smtClean="0"/>
              <a:t>/k &lt;&lt; 1, internal resistance and T variation neglected, T(x) = T = const.</a:t>
            </a:r>
            <a:endParaRPr lang="en-US" sz="1800" dirty="0"/>
          </a:p>
        </p:txBody>
      </p:sp>
      <p:sp>
        <p:nvSpPr>
          <p:cNvPr id="597009" name="Text Box 17"/>
          <p:cNvSpPr txBox="1">
            <a:spLocks noChangeArrowheads="1"/>
          </p:cNvSpPr>
          <p:nvPr/>
        </p:nvSpPr>
        <p:spPr bwMode="auto">
          <a:xfrm>
            <a:off x="5730494" y="1806194"/>
            <a:ext cx="1957388" cy="2746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</a:rPr>
              <a:t>Instantaneous T rise</a:t>
            </a:r>
          </a:p>
        </p:txBody>
      </p:sp>
      <p:graphicFrame>
        <p:nvGraphicFramePr>
          <p:cNvPr id="597010" name="Object 18"/>
          <p:cNvGraphicFramePr>
            <a:graphicFrameLocks noChangeAspect="1"/>
          </p:cNvGraphicFramePr>
          <p:nvPr/>
        </p:nvGraphicFramePr>
        <p:xfrm>
          <a:off x="5911469" y="2139569"/>
          <a:ext cx="1374775" cy="565150"/>
        </p:xfrm>
        <a:graphic>
          <a:graphicData uri="http://schemas.openxmlformats.org/presentationml/2006/ole">
            <p:oleObj spid="_x0000_s38915" name="Equation" r:id="rId4" imgW="952200" imgH="393480" progId="Equation.DSMT4">
              <p:embed/>
            </p:oleObj>
          </a:graphicData>
        </a:graphic>
      </p:graphicFrame>
      <p:sp>
        <p:nvSpPr>
          <p:cNvPr id="597011" name="Text Box 19"/>
          <p:cNvSpPr txBox="1">
            <a:spLocks noChangeArrowheads="1"/>
          </p:cNvSpPr>
          <p:nvPr/>
        </p:nvSpPr>
        <p:spPr bwMode="auto">
          <a:xfrm>
            <a:off x="5730494" y="2739644"/>
            <a:ext cx="2268538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Due to very sharp heating pulse </a:t>
            </a:r>
            <a:r>
              <a:rPr lang="en-US" i="1">
                <a:sym typeface="Symbol" pitchFamily="18" charset="2"/>
              </a:rPr>
              <a:t></a:t>
            </a:r>
            <a:r>
              <a:rPr lang="en-US" i="1"/>
              <a:t>t</a:t>
            </a:r>
            <a:r>
              <a:rPr lang="en-US"/>
              <a:t> ‹‹ </a:t>
            </a:r>
            <a:r>
              <a:rPr lang="en-US" i="1"/>
              <a:t>V</a:t>
            </a:r>
            <a:r>
              <a:rPr lang="en-US" baseline="30000"/>
              <a:t>2/3</a:t>
            </a:r>
            <a:r>
              <a:rPr lang="en-US"/>
              <a:t>/</a:t>
            </a:r>
            <a:r>
              <a:rPr lang="en-US" i="1">
                <a:sym typeface="Symbol" pitchFamily="18" charset="2"/>
              </a:rPr>
              <a:t>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596709" y="1912938"/>
            <a:ext cx="2518091" cy="695576"/>
          </a:xfrm>
          <a:prstGeom prst="cube">
            <a:avLst>
              <a:gd name="adj" fmla="val 73241"/>
            </a:avLst>
          </a:prstGeom>
          <a:solidFill>
            <a:srgbClr val="E17601">
              <a:alpha val="60001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7792" y="15910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5920" y="1883664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78224" y="1837944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</a:t>
            </a:r>
          </a:p>
        </p:txBody>
      </p:sp>
      <p:graphicFrame>
        <p:nvGraphicFramePr>
          <p:cNvPr id="31" name="Object 5"/>
          <p:cNvGraphicFramePr>
            <a:graphicFrameLocks noChangeAspect="1"/>
          </p:cNvGraphicFramePr>
          <p:nvPr/>
        </p:nvGraphicFramePr>
        <p:xfrm>
          <a:off x="5068888" y="4124325"/>
          <a:ext cx="3927475" cy="838200"/>
        </p:xfrm>
        <a:graphic>
          <a:graphicData uri="http://schemas.openxmlformats.org/presentationml/2006/ole">
            <p:oleObj spid="_x0000_s38919" name="Equation" r:id="rId5" imgW="1955520" imgH="419040" progId="Equation.DSMT4">
              <p:embed/>
            </p:oleObj>
          </a:graphicData>
        </a:graphic>
      </p:graphicFrame>
      <p:cxnSp>
        <p:nvCxnSpPr>
          <p:cNvPr id="32" name="Straight Connector 31"/>
          <p:cNvCxnSpPr/>
          <p:nvPr/>
        </p:nvCxnSpPr>
        <p:spPr bwMode="auto">
          <a:xfrm rot="5400000" flipH="1" flipV="1">
            <a:off x="4809744" y="4361688"/>
            <a:ext cx="1170432" cy="4572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8147304" y="4087368"/>
            <a:ext cx="448056" cy="987552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7821930" y="5350129"/>
          <a:ext cx="587375" cy="355600"/>
        </p:xfrm>
        <a:graphic>
          <a:graphicData uri="http://schemas.openxmlformats.org/presentationml/2006/ole">
            <p:oleObj spid="_x0000_s38920" name="Equation" r:id="rId6" imgW="291960" imgH="177480" progId="Equation.DSMT4">
              <p:embed/>
            </p:oleObj>
          </a:graphicData>
        </a:graphic>
      </p:graphicFrame>
      <p:sp>
        <p:nvSpPr>
          <p:cNvPr id="35" name="Line 18"/>
          <p:cNvSpPr>
            <a:spLocks noChangeShapeType="1"/>
          </p:cNvSpPr>
          <p:nvPr/>
        </p:nvSpPr>
        <p:spPr bwMode="auto">
          <a:xfrm rot="16200000" flipH="1" flipV="1">
            <a:off x="8049513" y="5141717"/>
            <a:ext cx="332751" cy="118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rot="5400000" flipH="1" flipV="1">
            <a:off x="6187440" y="4361688"/>
            <a:ext cx="1170432" cy="4572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ESD: Electrostatic 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9231" y="1232651"/>
            <a:ext cx="3756213" cy="1645022"/>
          </a:xfrm>
        </p:spPr>
        <p:txBody>
          <a:bodyPr/>
          <a:lstStyle/>
          <a:p>
            <a:r>
              <a:rPr lang="en-US" dirty="0" smtClean="0"/>
              <a:t>High-field damage</a:t>
            </a:r>
          </a:p>
          <a:p>
            <a:r>
              <a:rPr lang="en-US" dirty="0" smtClean="0"/>
              <a:t>High-current damage</a:t>
            </a:r>
          </a:p>
          <a:p>
            <a:r>
              <a:rPr lang="en-US" dirty="0" smtClean="0"/>
              <a:t>Thermal runaway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406" y="3200122"/>
            <a:ext cx="3733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357" y="3826250"/>
            <a:ext cx="29146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573" y="1289292"/>
            <a:ext cx="3590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573" y="2267002"/>
            <a:ext cx="3590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9599" y="1888669"/>
            <a:ext cx="37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…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285" y="3011195"/>
            <a:ext cx="3619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9599" y="2645345"/>
            <a:ext cx="37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468" y="652008"/>
            <a:ext cx="3554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Verdana" pitchFamily="34" charset="0"/>
                <a:cs typeface="Verdana" pitchFamily="34" charset="0"/>
              </a:rPr>
              <a:t>J. Vinson &amp; J. </a:t>
            </a:r>
            <a:r>
              <a:rPr lang="en-US" dirty="0" err="1" smtClean="0">
                <a:ea typeface="Verdana" pitchFamily="34" charset="0"/>
                <a:cs typeface="Verdana" pitchFamily="34" charset="0"/>
              </a:rPr>
              <a:t>Liou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, Proc. IEEE 86, 2 (1998)</a:t>
            </a:r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ESD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13" descr="t4_090"/>
          <p:cNvPicPr>
            <a:picLocks noChangeAspect="1" noChangeArrowheads="1"/>
          </p:cNvPicPr>
          <p:nvPr/>
        </p:nvPicPr>
        <p:blipFill>
          <a:blip r:embed="rId3" cstate="print"/>
          <a:srcRect l="32126" t="36684" r="25040" b="39052"/>
          <a:stretch>
            <a:fillRect/>
          </a:stretch>
        </p:blipFill>
        <p:spPr bwMode="auto">
          <a:xfrm>
            <a:off x="6253438" y="695091"/>
            <a:ext cx="2447925" cy="167439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54313" y="2353589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Combined, transient,</a:t>
            </a:r>
          </a:p>
          <a:p>
            <a:pPr algn="l"/>
            <a:r>
              <a:rPr lang="en-US" dirty="0" smtClean="0"/>
              <a:t>electro-thermal </a:t>
            </a:r>
            <a:r>
              <a:rPr lang="en-US" i="1" u="sng" dirty="0" smtClean="0"/>
              <a:t>device models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87978" y="453222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5408" y="845485"/>
            <a:ext cx="598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3453" y="845485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468" y="652008"/>
            <a:ext cx="3554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Verdana" pitchFamily="34" charset="0"/>
                <a:cs typeface="Verdana" pitchFamily="34" charset="0"/>
              </a:rPr>
              <a:t>J. Vinson &amp; J. </a:t>
            </a:r>
            <a:r>
              <a:rPr lang="en-US" dirty="0" err="1" smtClean="0">
                <a:ea typeface="Verdana" pitchFamily="34" charset="0"/>
                <a:cs typeface="Verdana" pitchFamily="34" charset="0"/>
              </a:rPr>
              <a:t>Liou</a:t>
            </a:r>
            <a:r>
              <a:rPr lang="en-US" dirty="0" smtClean="0">
                <a:ea typeface="Verdana" pitchFamily="34" charset="0"/>
                <a:cs typeface="Verdana" pitchFamily="34" charset="0"/>
              </a:rPr>
              <a:t>, Proc. IEEE 86, 2 (1998)</a:t>
            </a:r>
          </a:p>
        </p:txBody>
      </p:sp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4" cstate="print"/>
          <a:srcRect t="369" b="6407"/>
          <a:stretch>
            <a:fillRect/>
          </a:stretch>
        </p:blipFill>
        <p:spPr bwMode="auto">
          <a:xfrm>
            <a:off x="187975" y="1288111"/>
            <a:ext cx="4029075" cy="349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1375" y="3127969"/>
            <a:ext cx="42576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327331" y="4883428"/>
            <a:ext cx="2988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Lumped: Human-Body Model (HBM)</a:t>
            </a:r>
            <a:endParaRPr lang="en-US" i="1" u="sng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473150" y="5958180"/>
            <a:ext cx="2518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Lumped: Machine Model (MM)</a:t>
            </a:r>
            <a:endParaRPr lang="en-US" i="1" u="sng" dirty="0" smtClean="0"/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615"/>
            <a:ext cx="8229600" cy="5216056"/>
          </a:xfrm>
        </p:spPr>
        <p:txBody>
          <a:bodyPr>
            <a:normAutofit fontScale="85000" lnSpcReduction="10000"/>
          </a:bodyPr>
          <a:lstStyle/>
          <a:p>
            <a:pPr marL="230188" indent="-230188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300" dirty="0" smtClean="0"/>
              <a:t>The Arrhenius Equation: MTF=A*exp(E</a:t>
            </a:r>
            <a:r>
              <a:rPr lang="en-US" sz="2300" baseline="-25000" dirty="0" smtClean="0"/>
              <a:t>a</a:t>
            </a:r>
            <a:r>
              <a:rPr lang="en-US" sz="2300" dirty="0" smtClean="0"/>
              <a:t>/</a:t>
            </a:r>
            <a:r>
              <a:rPr lang="en-US" sz="2300" dirty="0" err="1" smtClean="0"/>
              <a:t>k</a:t>
            </a:r>
            <a:r>
              <a:rPr lang="en-US" sz="2300" baseline="-25000" dirty="0" err="1" smtClean="0"/>
              <a:t>B</a:t>
            </a:r>
            <a:r>
              <a:rPr lang="en-US" sz="2300" dirty="0" err="1" smtClean="0"/>
              <a:t>T</a:t>
            </a:r>
            <a:r>
              <a:rPr lang="en-US" sz="2300" dirty="0" smtClean="0"/>
              <a:t>) </a:t>
            </a:r>
            <a:endParaRPr lang="en-US" sz="2300" baseline="-25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MTF: mean time to failure at 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A: empirical constant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E</a:t>
            </a:r>
            <a:r>
              <a:rPr lang="en-US" baseline="-30000" dirty="0" smtClean="0"/>
              <a:t>a</a:t>
            </a:r>
            <a:r>
              <a:rPr lang="en-US" dirty="0" smtClean="0"/>
              <a:t>: activation energy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err="1" smtClean="0"/>
              <a:t>k</a:t>
            </a:r>
            <a:r>
              <a:rPr lang="en-US" baseline="-25000" dirty="0" err="1" smtClean="0"/>
              <a:t>B</a:t>
            </a:r>
            <a:r>
              <a:rPr lang="en-US" dirty="0" smtClean="0"/>
              <a:t>: Boltzmann’s constant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T: absolute temperature </a:t>
            </a:r>
          </a:p>
          <a:p>
            <a:pPr marL="230188" indent="-230188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Failure mechanisms: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Die </a:t>
            </a:r>
            <a:r>
              <a:rPr lang="en-US" dirty="0" err="1" smtClean="0"/>
              <a:t>metalization</a:t>
            </a:r>
            <a:r>
              <a:rPr lang="en-US" dirty="0" smtClean="0"/>
              <a:t> (Corrosion, Electromigration, Contact spiking)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Oxide (charge trapping, gate oxide breakdown, hot electrons)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Device (ionic contamination, second breakdown, surface-charge)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Die attach (fracture, thermal breakdown, adhesion fatigue)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Interconnect (</a:t>
            </a:r>
            <a:r>
              <a:rPr lang="en-US" dirty="0" err="1" smtClean="0"/>
              <a:t>wirebond</a:t>
            </a:r>
            <a:r>
              <a:rPr lang="en-US" dirty="0" smtClean="0"/>
              <a:t> failure, flip-chip joint failure)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Package (cracking, whisker and </a:t>
            </a:r>
            <a:r>
              <a:rPr lang="en-US" dirty="0" err="1" smtClean="0"/>
              <a:t>dendritic</a:t>
            </a:r>
            <a:r>
              <a:rPr lang="en-US" dirty="0" smtClean="0"/>
              <a:t> growth, lid seal failure)</a:t>
            </a:r>
          </a:p>
          <a:p>
            <a:pPr marL="230188" indent="-230188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Most of the above increase with T (Arrhenius)</a:t>
            </a:r>
          </a:p>
          <a:p>
            <a:pPr marL="230188" indent="-230188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/>
              <a:t>Notable exception: hot electrons are worse at low temperatures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3469" y="636106"/>
            <a:ext cx="1646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M. Stan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7842" y="789705"/>
            <a:ext cx="2247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2978" y="724190"/>
            <a:ext cx="7905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038770" y="1129085"/>
            <a:ext cx="882594" cy="17492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sz="1100" dirty="0" smtClean="0"/>
              <a:t>E</a:t>
            </a:r>
            <a:r>
              <a:rPr lang="en-US" sz="1100" baseline="-25000" dirty="0" smtClean="0"/>
              <a:t>a</a:t>
            </a:r>
            <a:r>
              <a:rPr lang="en-US" sz="1100" dirty="0" smtClean="0"/>
              <a:t> = 1.1 eV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8043" y="1790370"/>
            <a:ext cx="882594" cy="17492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sz="1100" dirty="0" smtClean="0"/>
              <a:t>E</a:t>
            </a:r>
            <a:r>
              <a:rPr lang="en-US" sz="1100" baseline="-25000" dirty="0" smtClean="0"/>
              <a:t>a</a:t>
            </a:r>
            <a:r>
              <a:rPr lang="en-US" sz="1100" dirty="0" smtClean="0"/>
              <a:t> = 0.7 eV</a:t>
            </a: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Reliability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176" y="1211619"/>
            <a:ext cx="4191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9372" y="683819"/>
            <a:ext cx="4265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M. Stan (2007), Van </a:t>
            </a:r>
            <a:r>
              <a:rPr lang="en-US" sz="1400" dirty="0" err="1" smtClean="0"/>
              <a:t>der</a:t>
            </a:r>
            <a:r>
              <a:rPr lang="en-US" sz="1400" dirty="0" smtClean="0"/>
              <a:t> Bosch, IEDM (2006)</a:t>
            </a:r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672796" y="4530433"/>
          <a:ext cx="3544888" cy="901700"/>
        </p:xfrm>
        <a:graphic>
          <a:graphicData uri="http://schemas.openxmlformats.org/presentationml/2006/ole">
            <p:oleObj spid="_x0000_s74756" name="Equation" r:id="rId5" imgW="1942920" imgH="495000" progId="Equation.DSMT4">
              <p:embed/>
            </p:oleObj>
          </a:graphicData>
        </a:graphic>
      </p:graphicFrame>
      <p:sp>
        <p:nvSpPr>
          <p:cNvPr id="10" name="Left Brace 9"/>
          <p:cNvSpPr/>
          <p:nvPr/>
        </p:nvSpPr>
        <p:spPr bwMode="auto">
          <a:xfrm rot="16200000">
            <a:off x="1633996" y="4878123"/>
            <a:ext cx="322027" cy="1260282"/>
          </a:xfrm>
          <a:prstGeom prst="leftBrace">
            <a:avLst>
              <a:gd name="adj1" fmla="val 29902"/>
              <a:gd name="adj2" fmla="val 5000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73023" y="5694250"/>
            <a:ext cx="2253063" cy="3407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square">
            <a:spAutoFit/>
          </a:bodyPr>
          <a:lstStyle/>
          <a:p>
            <a:pPr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life consumption rate</a:t>
            </a:r>
            <a:endParaRPr lang="en-US" sz="16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48855" y="4277422"/>
            <a:ext cx="4026023" cy="196977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square">
            <a:spAutoFit/>
          </a:bodyPr>
          <a:lstStyle/>
          <a:p>
            <a:pPr marL="230188" indent="-23018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kern="12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There is NO “one size fits all” reliability estimate approach</a:t>
            </a:r>
          </a:p>
          <a:p>
            <a:pPr marL="230188" indent="-23018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kern="12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Typical reliability lifetime estimates done at worst-case temperature (e.g. 125 </a:t>
            </a:r>
            <a:r>
              <a:rPr lang="en-US" sz="1600" kern="1200" baseline="300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o</a:t>
            </a:r>
            <a:r>
              <a:rPr lang="en-US" sz="1600" kern="12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C) which is an OVERDESIGN</a:t>
            </a:r>
          </a:p>
          <a:p>
            <a:pPr marL="230188" indent="-230188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kern="12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Apply </a:t>
            </a:r>
            <a:r>
              <a:rPr lang="en-US" sz="160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in a “lumped” fashion at the granularity of </a:t>
            </a:r>
            <a:r>
              <a:rPr lang="en-US" sz="1600" kern="1200" dirty="0" err="1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microarchitecture</a:t>
            </a:r>
            <a:r>
              <a:rPr lang="en-US" sz="1600" kern="1200" dirty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 units</a:t>
            </a:r>
            <a:endParaRPr lang="en-US" sz="1600" kern="1200" dirty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738976" y="903528"/>
            <a:ext cx="4102874" cy="3244962"/>
          </a:xfrm>
          <a:prstGeom prst="rect">
            <a:avLst/>
          </a:prstGeom>
          <a:noFill/>
          <a:ln/>
        </p:spPr>
      </p:pic>
      <p:cxnSp>
        <p:nvCxnSpPr>
          <p:cNvPr id="15" name="Straight Arrow Connector 14"/>
          <p:cNvCxnSpPr/>
          <p:nvPr/>
        </p:nvCxnSpPr>
        <p:spPr bwMode="auto">
          <a:xfrm>
            <a:off x="2671638" y="5367130"/>
            <a:ext cx="1932167" cy="42142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Package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7" descr="a1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723" y="3405147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89723" y="1148972"/>
            <a:ext cx="33620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3333CC"/>
                </a:solidFill>
                <a:latin typeface="+mj-lt"/>
                <a:ea typeface="+mn-ea"/>
                <a:cs typeface="+mn-cs"/>
              </a:rPr>
              <a:t>Steady-state:</a:t>
            </a:r>
            <a:endParaRPr lang="en-US" sz="2000" kern="1200" dirty="0">
              <a:solidFill>
                <a:srgbClr val="3333CC"/>
              </a:solidFill>
              <a:latin typeface="+mj-lt"/>
              <a:ea typeface="+mn-ea"/>
              <a:cs typeface="+mn-cs"/>
            </a:endParaRPr>
          </a:p>
          <a:p>
            <a: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 err="1">
                <a:solidFill>
                  <a:srgbClr val="3333CC"/>
                </a:solidFill>
                <a:latin typeface="+mj-lt"/>
                <a:ea typeface="+mn-ea"/>
                <a:cs typeface="+mn-cs"/>
              </a:rPr>
              <a:t>T</a:t>
            </a:r>
            <a:r>
              <a:rPr lang="en-US" sz="2000" kern="1200" baseline="-25000" dirty="0" err="1">
                <a:solidFill>
                  <a:srgbClr val="3333CC"/>
                </a:solidFill>
                <a:latin typeface="+mj-lt"/>
                <a:ea typeface="+mn-ea"/>
                <a:cs typeface="+mn-cs"/>
              </a:rPr>
              <a:t>j</a:t>
            </a:r>
            <a:r>
              <a:rPr lang="en-US" sz="2000" kern="1200" dirty="0">
                <a:solidFill>
                  <a:srgbClr val="3333CC"/>
                </a:solidFill>
                <a:latin typeface="+mj-lt"/>
                <a:ea typeface="+mn-ea"/>
                <a:cs typeface="+mn-cs"/>
              </a:rPr>
              <a:t> – junction temperature</a:t>
            </a:r>
          </a:p>
          <a:p>
            <a: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 err="1">
                <a:solidFill>
                  <a:srgbClr val="3333CC"/>
                </a:solidFill>
                <a:latin typeface="+mj-lt"/>
                <a:ea typeface="+mn-ea"/>
                <a:cs typeface="+mn-cs"/>
              </a:rPr>
              <a:t>T</a:t>
            </a:r>
            <a:r>
              <a:rPr lang="en-US" sz="2000" kern="1200" baseline="-25000" dirty="0" err="1">
                <a:solidFill>
                  <a:srgbClr val="3333CC"/>
                </a:solidFill>
                <a:latin typeface="+mj-lt"/>
                <a:ea typeface="+mn-ea"/>
                <a:cs typeface="+mn-cs"/>
              </a:rPr>
              <a:t>c</a:t>
            </a:r>
            <a:r>
              <a:rPr lang="en-US" sz="2000" kern="1200" dirty="0">
                <a:solidFill>
                  <a:srgbClr val="3333CC"/>
                </a:solidFill>
                <a:latin typeface="+mj-lt"/>
                <a:ea typeface="+mn-ea"/>
                <a:cs typeface="+mn-cs"/>
              </a:rPr>
              <a:t> – case temperature</a:t>
            </a:r>
          </a:p>
          <a:p>
            <a: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3333CC"/>
                </a:solidFill>
                <a:latin typeface="+mj-lt"/>
                <a:ea typeface="+mn-ea"/>
                <a:cs typeface="+mn-cs"/>
              </a:rPr>
              <a:t>T</a:t>
            </a:r>
            <a:r>
              <a:rPr lang="en-US" sz="2000" kern="1200" baseline="-25000" dirty="0">
                <a:solidFill>
                  <a:srgbClr val="3333CC"/>
                </a:solidFill>
                <a:latin typeface="+mj-lt"/>
                <a:ea typeface="+mn-ea"/>
                <a:cs typeface="+mn-cs"/>
              </a:rPr>
              <a:t>s</a:t>
            </a:r>
            <a:r>
              <a:rPr lang="en-US" sz="2000" kern="1200" dirty="0">
                <a:solidFill>
                  <a:srgbClr val="3333CC"/>
                </a:solidFill>
                <a:latin typeface="+mj-lt"/>
                <a:ea typeface="+mn-ea"/>
                <a:cs typeface="+mn-cs"/>
              </a:rPr>
              <a:t> – </a:t>
            </a:r>
            <a:r>
              <a:rPr lang="en-US" sz="2000" kern="1200" dirty="0" smtClean="0">
                <a:solidFill>
                  <a:srgbClr val="3333CC"/>
                </a:solidFill>
                <a:latin typeface="+mj-lt"/>
                <a:ea typeface="+mn-ea"/>
                <a:cs typeface="+mn-cs"/>
              </a:rPr>
              <a:t>heat sink </a:t>
            </a:r>
            <a:r>
              <a:rPr lang="en-US" sz="2000" kern="1200" dirty="0">
                <a:solidFill>
                  <a:srgbClr val="3333CC"/>
                </a:solidFill>
                <a:latin typeface="+mj-lt"/>
                <a:ea typeface="+mn-ea"/>
                <a:cs typeface="+mn-cs"/>
              </a:rPr>
              <a:t>temperature</a:t>
            </a:r>
          </a:p>
          <a:p>
            <a: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3333CC"/>
                </a:solidFill>
                <a:latin typeface="+mj-lt"/>
                <a:ea typeface="+mn-ea"/>
                <a:cs typeface="+mn-cs"/>
              </a:rPr>
              <a:t>T</a:t>
            </a:r>
            <a:r>
              <a:rPr lang="en-US" sz="2000" kern="1200" baseline="-25000" dirty="0">
                <a:solidFill>
                  <a:srgbClr val="3333CC"/>
                </a:solidFill>
                <a:latin typeface="+mj-lt"/>
                <a:ea typeface="+mn-ea"/>
                <a:cs typeface="+mn-cs"/>
              </a:rPr>
              <a:t>a</a:t>
            </a:r>
            <a:r>
              <a:rPr lang="en-US" sz="2000" kern="1200" dirty="0">
                <a:solidFill>
                  <a:srgbClr val="3333CC"/>
                </a:solidFill>
                <a:latin typeface="+mj-lt"/>
                <a:ea typeface="+mn-ea"/>
                <a:cs typeface="+mn-cs"/>
              </a:rPr>
              <a:t> – ambient temperature</a:t>
            </a:r>
            <a:endParaRPr lang="en-US" sz="2000" kern="1200" dirty="0">
              <a:solidFill>
                <a:srgbClr val="3333CC"/>
              </a:solidFill>
              <a:latin typeface="+mj-lt"/>
              <a:ea typeface="+mn-ea"/>
              <a:cs typeface="+mn-cs"/>
              <a:sym typeface="Symbol" pitchFamily="18" charset="2"/>
            </a:endParaRPr>
          </a:p>
        </p:txBody>
      </p:sp>
      <p:pic>
        <p:nvPicPr>
          <p:cNvPr id="8" name="Picture 5" descr="series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0379" y="3269968"/>
            <a:ext cx="3497008" cy="3121343"/>
          </a:xfrm>
          <a:prstGeom prst="rect">
            <a:avLst/>
          </a:prstGeom>
          <a:noFill/>
        </p:spPr>
      </p:pic>
      <p:pic>
        <p:nvPicPr>
          <p:cNvPr id="5" name="Picture 20"/>
          <p:cNvPicPr>
            <a:picLocks noGrp="1" noChangeAspect="1" noChangeArrowheads="1"/>
          </p:cNvPicPr>
          <p:nvPr>
            <p:ph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36708" y="818698"/>
            <a:ext cx="3196259" cy="2381371"/>
          </a:xfrm>
          <a:noFill/>
          <a:ln/>
        </p:spPr>
      </p:pic>
      <p:sp>
        <p:nvSpPr>
          <p:cNvPr id="9" name="Rectangle 8"/>
          <p:cNvSpPr/>
          <p:nvPr/>
        </p:nvSpPr>
        <p:spPr bwMode="auto">
          <a:xfrm>
            <a:off x="5160393" y="4476579"/>
            <a:ext cx="787179" cy="954156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952626" y="5088829"/>
            <a:ext cx="787179" cy="7010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Design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763"/>
            <a:ext cx="8229600" cy="442159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Temperature affects performance, power, and reliability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Architecture-level: </a:t>
            </a:r>
            <a:r>
              <a:rPr lang="en-US" u="sng" dirty="0" smtClean="0"/>
              <a:t>conduction</a:t>
            </a:r>
            <a:r>
              <a:rPr lang="en-US" dirty="0" smtClean="0"/>
              <a:t> only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Very crude approximation of convection as equivalent resistance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Convection, in general: too complicated, need CFD!</a:t>
            </a:r>
          </a:p>
          <a:p>
            <a:pPr lvl="1">
              <a:spcBef>
                <a:spcPts val="600"/>
              </a:spcBef>
              <a:buNone/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Use compact models for package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Power density is key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Temporal, spatial variation are key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Hot spots drive thermal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66CB-207E-4B9E-9E33-93AACAFACB74}" type="slidenum">
              <a:rPr lang="en-US"/>
              <a:pPr/>
              <a:t>3</a:t>
            </a:fld>
            <a:endParaRPr lang="en-US"/>
          </a:p>
        </p:txBody>
      </p:sp>
      <p:sp>
        <p:nvSpPr>
          <p:cNvPr id="597014" name="Rectangle 22"/>
          <p:cNvSpPr>
            <a:spLocks noChangeArrowheads="1"/>
          </p:cNvSpPr>
          <p:nvPr/>
        </p:nvSpPr>
        <p:spPr bwMode="auto">
          <a:xfrm>
            <a:off x="5640007" y="1736344"/>
            <a:ext cx="2424112" cy="1061720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Lumped Temperature Decay</a:t>
            </a:r>
            <a:endParaRPr lang="en-US" dirty="0"/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192" y="3290571"/>
            <a:ext cx="4941888" cy="2461006"/>
          </a:xfrm>
          <a:noFill/>
        </p:spPr>
        <p:txBody>
          <a:bodyPr/>
          <a:lstStyle/>
          <a:p>
            <a:r>
              <a:rPr lang="en-US" dirty="0" smtClean="0"/>
              <a:t>After power input switched off</a:t>
            </a:r>
          </a:p>
          <a:p>
            <a:r>
              <a:rPr lang="en-US" dirty="0" smtClean="0"/>
              <a:t>Assuming lumped body</a:t>
            </a:r>
          </a:p>
          <a:p>
            <a:r>
              <a:rPr lang="en-US" dirty="0" smtClean="0"/>
              <a:t>R</a:t>
            </a:r>
            <a:r>
              <a:rPr lang="en-US" baseline="-25000" dirty="0" smtClean="0"/>
              <a:t>TH</a:t>
            </a:r>
            <a:r>
              <a:rPr lang="en-US" dirty="0" smtClean="0"/>
              <a:t> = 1/</a:t>
            </a:r>
            <a:r>
              <a:rPr lang="en-US" dirty="0" err="1" smtClean="0"/>
              <a:t>hA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baseline="-25000" dirty="0" smtClean="0"/>
              <a:t>TH</a:t>
            </a:r>
            <a:r>
              <a:rPr lang="en-US" dirty="0" smtClean="0"/>
              <a:t> = </a:t>
            </a:r>
            <a:r>
              <a:rPr lang="en-US" dirty="0" err="1" smtClean="0"/>
              <a:t>cV</a:t>
            </a:r>
            <a:endParaRPr lang="en-US" dirty="0" smtClean="0"/>
          </a:p>
          <a:p>
            <a:r>
              <a:rPr lang="en-US" dirty="0" smtClean="0"/>
              <a:t>Time constant ~ R</a:t>
            </a:r>
            <a:r>
              <a:rPr lang="en-US" baseline="-25000" dirty="0" smtClean="0"/>
              <a:t>TH</a:t>
            </a:r>
            <a:r>
              <a:rPr lang="en-US" dirty="0" smtClean="0"/>
              <a:t>C</a:t>
            </a:r>
            <a:r>
              <a:rPr lang="en-US" baseline="-25000" dirty="0" smtClean="0"/>
              <a:t>TH</a:t>
            </a:r>
            <a:endParaRPr lang="en-US" dirty="0" smtClean="0"/>
          </a:p>
        </p:txBody>
      </p:sp>
      <p:sp>
        <p:nvSpPr>
          <p:cNvPr id="597009" name="Text Box 17"/>
          <p:cNvSpPr txBox="1">
            <a:spLocks noChangeArrowheads="1"/>
          </p:cNvSpPr>
          <p:nvPr/>
        </p:nvSpPr>
        <p:spPr bwMode="auto">
          <a:xfrm>
            <a:off x="5730494" y="1833626"/>
            <a:ext cx="843501" cy="27699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T decay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597010" name="Object 18"/>
          <p:cNvGraphicFramePr>
            <a:graphicFrameLocks noChangeAspect="1"/>
          </p:cNvGraphicFramePr>
          <p:nvPr/>
        </p:nvGraphicFramePr>
        <p:xfrm>
          <a:off x="5802313" y="2286064"/>
          <a:ext cx="2052637" cy="346075"/>
        </p:xfrm>
        <a:graphic>
          <a:graphicData uri="http://schemas.openxmlformats.org/presentationml/2006/ole">
            <p:oleObj spid="_x0000_s39938" name="Equation" r:id="rId4" imgW="1422360" imgH="241200" progId="Equation.DSMT4">
              <p:embed/>
            </p:oleObj>
          </a:graphicData>
        </a:graphic>
      </p:graphicFrame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596709" y="1912938"/>
            <a:ext cx="2518091" cy="695576"/>
          </a:xfrm>
          <a:prstGeom prst="cube">
            <a:avLst>
              <a:gd name="adj" fmla="val 73241"/>
            </a:avLst>
          </a:prstGeom>
          <a:solidFill>
            <a:srgbClr val="E17601">
              <a:alpha val="60001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7792" y="159105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5920" y="1883664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78224" y="1837944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7128" y="2020824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T(t=0) = T</a:t>
            </a:r>
            <a:r>
              <a:rPr lang="en-US" sz="1400" baseline="-25000" dirty="0" smtClean="0"/>
              <a:t>H</a:t>
            </a:r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5068888" y="4124325"/>
          <a:ext cx="3927475" cy="838200"/>
        </p:xfrm>
        <a:graphic>
          <a:graphicData uri="http://schemas.openxmlformats.org/presentationml/2006/ole">
            <p:oleObj spid="_x0000_s39941" name="Equation" r:id="rId5" imgW="1955520" imgH="419040" progId="Equation.DSMT4">
              <p:embed/>
            </p:oleObj>
          </a:graphicData>
        </a:graphic>
      </p:graphicFrame>
      <p:cxnSp>
        <p:nvCxnSpPr>
          <p:cNvPr id="24" name="Straight Connector 23"/>
          <p:cNvCxnSpPr/>
          <p:nvPr/>
        </p:nvCxnSpPr>
        <p:spPr bwMode="auto">
          <a:xfrm rot="5400000" flipH="1" flipV="1">
            <a:off x="4809744" y="4361688"/>
            <a:ext cx="1170432" cy="4572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 flipH="1" flipV="1">
            <a:off x="5538216" y="4361688"/>
            <a:ext cx="1170432" cy="4572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and Mechanical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529"/>
            <a:ext cx="8229600" cy="1941576"/>
          </a:xfrm>
        </p:spPr>
        <p:txBody>
          <a:bodyPr/>
          <a:lstStyle/>
          <a:p>
            <a:r>
              <a:rPr lang="en-US" dirty="0" smtClean="0"/>
              <a:t>Thermal capacitance (C = </a:t>
            </a:r>
            <a:r>
              <a:rPr lang="el-GR" dirty="0" smtClean="0"/>
              <a:t>ρ</a:t>
            </a:r>
            <a:r>
              <a:rPr lang="en-US" dirty="0" err="1" smtClean="0"/>
              <a:t>cV</a:t>
            </a:r>
            <a:r>
              <a:rPr lang="en-US" dirty="0" smtClean="0"/>
              <a:t>) normally spread over the volume of the body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Biot</a:t>
            </a:r>
            <a:r>
              <a:rPr lang="en-US" dirty="0" smtClean="0"/>
              <a:t> &lt;&lt; 1 we can lump capacitance into a single “circuit element” (electrical or mechanical analogy)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259" t="53499" r="51455" b="15031"/>
          <a:stretch>
            <a:fillRect/>
          </a:stretch>
        </p:blipFill>
        <p:spPr bwMode="auto">
          <a:xfrm>
            <a:off x="237744" y="3246120"/>
            <a:ext cx="337413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 l="7259" t="29913" r="9273" b="50907"/>
          <a:stretch>
            <a:fillRect/>
          </a:stretch>
        </p:blipFill>
        <p:spPr bwMode="auto">
          <a:xfrm>
            <a:off x="3401568" y="3215648"/>
            <a:ext cx="5596128" cy="144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7333488" y="3054096"/>
            <a:ext cx="768096" cy="649224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8081" y="5065776"/>
            <a:ext cx="5079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There are no physical elements analogous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to mass or inductance in thermal systems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Edge (Face) Heating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108" y="5921408"/>
            <a:ext cx="3776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</a:t>
            </a:r>
            <a:r>
              <a:rPr lang="en-US" dirty="0" smtClean="0">
                <a:hlinkClick r:id="rId4"/>
              </a:rPr>
              <a:t>http://www.uh.edu/engines/epi1384.htm</a:t>
            </a:r>
            <a:endParaRPr lang="en-US" dirty="0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 cstate="print"/>
          <a:srcRect l="26278" t="26979" r="10557" b="10231"/>
          <a:stretch>
            <a:fillRect/>
          </a:stretch>
        </p:blipFill>
        <p:spPr bwMode="auto">
          <a:xfrm>
            <a:off x="301841" y="1225120"/>
            <a:ext cx="3994951" cy="397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5108" y="5663955"/>
            <a:ext cx="4924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Lienhard</a:t>
            </a:r>
            <a:r>
              <a:rPr lang="en-US" dirty="0" smtClean="0"/>
              <a:t> book, </a:t>
            </a:r>
            <a:r>
              <a:rPr lang="en-US" dirty="0" smtClean="0">
                <a:hlinkClick r:id="rId6"/>
              </a:rPr>
              <a:t>http://web.mit.edu/lienhard/www/ahtt.html</a:t>
            </a:r>
            <a:r>
              <a:rPr lang="en-US" dirty="0" smtClean="0"/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8017" y="976543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When is only the surface of a body heated?</a:t>
            </a:r>
          </a:p>
          <a:p>
            <a:pPr algn="l"/>
            <a:r>
              <a:rPr lang="en-US" sz="1600" dirty="0" smtClean="0"/>
              <a:t>I.e. when is the depth dimension “infinite”?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5738875" y="1746573"/>
          <a:ext cx="1606550" cy="838200"/>
        </p:xfrm>
        <a:graphic>
          <a:graphicData uri="http://schemas.openxmlformats.org/presentationml/2006/ole">
            <p:oleObj spid="_x0000_s51203" name="Equation" r:id="rId7" imgW="799920" imgH="41904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33473" y="2780191"/>
            <a:ext cx="4617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Note: Only heated surface B.C. is available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5114463" y="3296205"/>
          <a:ext cx="2855913" cy="939800"/>
        </p:xfrm>
        <a:graphic>
          <a:graphicData uri="http://schemas.openxmlformats.org/presentationml/2006/ole">
            <p:oleObj spid="_x0000_s51204" name="Equation" r:id="rId8" imgW="1422360" imgH="469800" progId="Equation.DSMT4">
              <p:embed/>
            </p:oleObj>
          </a:graphicData>
        </a:graphic>
      </p:graphicFrame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9" cstate="print"/>
          <a:srcRect l="30734" t="29407" r="27106" b="25232"/>
          <a:stretch>
            <a:fillRect/>
          </a:stretch>
        </p:blipFill>
        <p:spPr bwMode="auto">
          <a:xfrm>
            <a:off x="5521910" y="4421079"/>
            <a:ext cx="2991775" cy="178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21" y="1038688"/>
            <a:ext cx="4212453" cy="1518082"/>
          </a:xfrm>
        </p:spPr>
        <p:txBody>
          <a:bodyPr/>
          <a:lstStyle/>
          <a:p>
            <a:pPr marL="230188" indent="-230188"/>
            <a:r>
              <a:rPr lang="en-US" sz="2000" dirty="0" smtClean="0"/>
              <a:t>If body is “semi-infinite” there is no length scale on which to build the </a:t>
            </a:r>
            <a:r>
              <a:rPr lang="en-US" sz="2000" dirty="0" err="1" smtClean="0"/>
              <a:t>Biot</a:t>
            </a:r>
            <a:r>
              <a:rPr lang="en-US" sz="2000" dirty="0" smtClean="0"/>
              <a:t> number</a:t>
            </a:r>
          </a:p>
          <a:p>
            <a:pPr marL="230188" indent="-230188"/>
            <a:r>
              <a:rPr lang="en-US" sz="2000" dirty="0" smtClean="0"/>
              <a:t>Replace </a:t>
            </a:r>
            <a:r>
              <a:rPr lang="en-US" sz="2000" dirty="0" err="1" smtClean="0"/>
              <a:t>Biot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α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1/2</a:t>
            </a:r>
            <a:endParaRPr lang="en-US" sz="2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425635" y="2847975"/>
          <a:ext cx="4017963" cy="685800"/>
        </p:xfrm>
        <a:graphic>
          <a:graphicData uri="http://schemas.openxmlformats.org/presentationml/2006/ole">
            <p:oleObj spid="_x0000_s52226" name="Equation" r:id="rId4" imgW="2679480" imgH="457200" progId="Equation.DSMT4">
              <p:embed/>
            </p:oleObj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405830" y="4270375"/>
          <a:ext cx="1200150" cy="704850"/>
        </p:xfrm>
        <a:graphic>
          <a:graphicData uri="http://schemas.openxmlformats.org/presentationml/2006/ole">
            <p:oleObj spid="_x0000_s52227" name="Equation" r:id="rId5" imgW="799920" imgH="469800" progId="Equation.DSMT4">
              <p:embed/>
            </p:oleObj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079882" y="4314825"/>
          <a:ext cx="857250" cy="628650"/>
        </p:xfrm>
        <a:graphic>
          <a:graphicData uri="http://schemas.openxmlformats.org/presentationml/2006/ole">
            <p:oleObj spid="_x0000_s52228" name="Equation" r:id="rId6" imgW="571320" imgH="419040" progId="Equation.DSMT4">
              <p:embed/>
            </p:oleObj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3421319" y="4268788"/>
          <a:ext cx="1009650" cy="647700"/>
        </p:xfrm>
        <a:graphic>
          <a:graphicData uri="http://schemas.openxmlformats.org/presentationml/2006/ole">
            <p:oleObj spid="_x0000_s52229" name="Equation" r:id="rId7" imgW="672840" imgH="431640" progId="Equation.DSMT4">
              <p:embed/>
            </p:oleObj>
          </a:graphicData>
        </a:graphic>
      </p:graphicFrame>
      <p:sp>
        <p:nvSpPr>
          <p:cNvPr id="9" name="Line 18"/>
          <p:cNvSpPr>
            <a:spLocks noChangeShapeType="1"/>
          </p:cNvSpPr>
          <p:nvPr/>
        </p:nvSpPr>
        <p:spPr bwMode="auto">
          <a:xfrm rot="16200000" flipV="1">
            <a:off x="31071" y="3839591"/>
            <a:ext cx="1189607" cy="15092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rot="16200000" flipV="1">
            <a:off x="1189607" y="3364635"/>
            <a:ext cx="1411549" cy="878891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rot="16200000" flipV="1">
            <a:off x="2658862" y="3466730"/>
            <a:ext cx="1233996" cy="87001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739" y="5477523"/>
            <a:ext cx="4169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Note this reduces to previous slide’s simpler</a:t>
            </a:r>
          </a:p>
          <a:p>
            <a:pPr algn="l"/>
            <a:r>
              <a:rPr lang="en-US" sz="1400" dirty="0" smtClean="0"/>
              <a:t>expression (</a:t>
            </a:r>
            <a:r>
              <a:rPr lang="en-US" sz="1400" dirty="0" err="1" smtClean="0"/>
              <a:t>erf</a:t>
            </a:r>
            <a:r>
              <a:rPr lang="en-US" sz="1400" dirty="0" smtClean="0"/>
              <a:t> only) when h=0!</a:t>
            </a: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8" cstate="print"/>
          <a:srcRect l="25272" t="16687" r="14861" b="20205"/>
          <a:stretch>
            <a:fillRect/>
          </a:stretch>
        </p:blipFill>
        <p:spPr bwMode="auto">
          <a:xfrm>
            <a:off x="4696287" y="581816"/>
            <a:ext cx="4447713" cy="58367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Transient Heating with Convective B.C.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123825"/>
            <a:ext cx="8597266" cy="680847"/>
          </a:xfrm>
        </p:spPr>
        <p:txBody>
          <a:bodyPr/>
          <a:lstStyle/>
          <a:p>
            <a:r>
              <a:rPr lang="en-US" dirty="0" smtClean="0"/>
              <a:t>Transient Lumped Spreading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416" y="3175353"/>
            <a:ext cx="4517136" cy="2713383"/>
          </a:xfrm>
        </p:spPr>
        <p:txBody>
          <a:bodyPr/>
          <a:lstStyle/>
          <a:p>
            <a:r>
              <a:rPr lang="en-US" sz="2000" dirty="0" smtClean="0"/>
              <a:t>Point source of heat in material with k, c and </a:t>
            </a:r>
            <a:r>
              <a:rPr lang="el-GR" sz="2000" dirty="0" smtClean="0"/>
              <a:t>α</a:t>
            </a:r>
            <a:r>
              <a:rPr lang="en-US" sz="2000" dirty="0" smtClean="0"/>
              <a:t> = k/c</a:t>
            </a:r>
          </a:p>
          <a:p>
            <a:r>
              <a:rPr lang="en-US" sz="2000" dirty="0" smtClean="0"/>
              <a:t>Or spherical heat source, outside sphere</a:t>
            </a:r>
          </a:p>
          <a:p>
            <a:r>
              <a:rPr lang="en-US" sz="2000" dirty="0" smtClean="0"/>
              <a:t>This is OK if we want to </a:t>
            </a:r>
            <a:r>
              <a:rPr lang="en-US" sz="2000" u="sng" dirty="0" smtClean="0"/>
              <a:t>roughly</a:t>
            </a:r>
            <a:r>
              <a:rPr lang="en-US" sz="2000" dirty="0" smtClean="0"/>
              <a:t> approximate transistor as a sphere embedded in material with k,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3441" y="730182"/>
            <a:ext cx="6877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Source: </a:t>
            </a:r>
            <a:r>
              <a:rPr lang="en-US" i="1" dirty="0" err="1" smtClean="0"/>
              <a:t>Timo</a:t>
            </a:r>
            <a:r>
              <a:rPr lang="en-US" i="1" dirty="0" smtClean="0"/>
              <a:t> </a:t>
            </a:r>
            <a:r>
              <a:rPr lang="en-US" i="1" dirty="0" err="1" smtClean="0"/>
              <a:t>Veijola</a:t>
            </a:r>
            <a:r>
              <a:rPr lang="en-US" i="1" dirty="0" smtClean="0"/>
              <a:t>, </a:t>
            </a:r>
            <a:r>
              <a:rPr lang="en-US" i="1" dirty="0" smtClean="0">
                <a:hlinkClick r:id="rId4"/>
              </a:rPr>
              <a:t>http://www.aplac.hut.fi/publications/bec-1996-01/bec/bec.html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6200000">
            <a:off x="1880423" y="1027418"/>
            <a:ext cx="1425039" cy="1401288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accent1">
                <a:shade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Right"/>
            <a:lightRig rig="threePt" dir="t">
              <a:rot lat="0" lon="0" rev="0"/>
            </a:lightRig>
          </a:scene3d>
          <a:sp3d>
            <a:bevelT w="698500" h="698500"/>
            <a:bevelB w="698500" h="698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440111" y="1701546"/>
          <a:ext cx="2754312" cy="838200"/>
        </p:xfrm>
        <a:graphic>
          <a:graphicData uri="http://schemas.openxmlformats.org/presentationml/2006/ole">
            <p:oleObj spid="_x0000_s41986" name="Equation" r:id="rId5" imgW="1371600" imgH="419040" progId="Equation.DSMT4">
              <p:embed/>
            </p:oleObj>
          </a:graphicData>
        </a:graphic>
      </p:graphicFrame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74650" y="3886137"/>
            <a:ext cx="3813175" cy="1801812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696913" y="4362387"/>
          <a:ext cx="2565400" cy="657225"/>
        </p:xfrm>
        <a:graphic>
          <a:graphicData uri="http://schemas.openxmlformats.org/presentationml/2006/ole">
            <p:oleObj spid="_x0000_s41988" name="Equation" r:id="rId6" imgW="1777680" imgH="457200" progId="Equation.DSMT4">
              <p:embed/>
            </p:oleObj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50850" y="5106924"/>
            <a:ext cx="3692525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/>
              <a:t>Temperature evolution of a step-heated </a:t>
            </a:r>
            <a:r>
              <a:rPr lang="en-US" u="sng" dirty="0"/>
              <a:t>point source</a:t>
            </a:r>
            <a:r>
              <a:rPr lang="en-US" dirty="0"/>
              <a:t> into silicon </a:t>
            </a:r>
            <a:r>
              <a:rPr lang="en-US" u="sng" dirty="0"/>
              <a:t>half-plane</a:t>
            </a:r>
            <a:r>
              <a:rPr lang="en-US" dirty="0"/>
              <a:t> (</a:t>
            </a:r>
            <a:r>
              <a:rPr lang="en-US" dirty="0" err="1"/>
              <a:t>Mautry</a:t>
            </a:r>
            <a:r>
              <a:rPr lang="en-US" dirty="0"/>
              <a:t> 1990)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50850" y="3957574"/>
            <a:ext cx="2167581" cy="27699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accent2"/>
                </a:solidFill>
              </a:rPr>
              <a:t>~ Bulk </a:t>
            </a:r>
            <a:r>
              <a:rPr lang="en-US" b="1" dirty="0">
                <a:solidFill>
                  <a:schemeClr val="accent2"/>
                </a:solidFill>
              </a:rPr>
              <a:t>Si </a:t>
            </a:r>
            <a:r>
              <a:rPr lang="en-US" b="1" dirty="0" smtClean="0">
                <a:solidFill>
                  <a:schemeClr val="accent2"/>
                </a:solidFill>
              </a:rPr>
              <a:t>FET transient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734056" y="4626864"/>
            <a:ext cx="448056" cy="466344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rot="16200000" flipH="1">
            <a:off x="2800857" y="5315457"/>
            <a:ext cx="908822" cy="42062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04872" y="5971032"/>
            <a:ext cx="427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Characteristic diffusion length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l-GR" sz="1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1/2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of a Step-Heated Transistor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78015"/>
            <a:ext cx="6675120" cy="143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119" y="2578799"/>
            <a:ext cx="3181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319" y="5190744"/>
            <a:ext cx="3028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2796" y="2473452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8509" y="4145090"/>
            <a:ext cx="4371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23887" y="4846320"/>
            <a:ext cx="1189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 general: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298" y="5812536"/>
            <a:ext cx="2972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Carslaw</a:t>
            </a:r>
            <a:r>
              <a:rPr lang="en-US" sz="1400" dirty="0" smtClean="0"/>
              <a:t> and Jaeger (2e, 1986)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9702" y="5285232"/>
            <a:ext cx="41822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“Instantaneously” means short pulse time</a:t>
            </a:r>
          </a:p>
          <a:p>
            <a:r>
              <a:rPr lang="en-US" sz="1400" dirty="0" smtClean="0"/>
              <a:t>vs. Si diffusion time 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 &lt;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1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400" dirty="0" smtClean="0"/>
              <a:t>) or</a:t>
            </a:r>
          </a:p>
          <a:p>
            <a:r>
              <a:rPr lang="en-US" sz="1400" dirty="0" smtClean="0"/>
              <a:t>short depth vs. Si diffusion length 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 &lt; (</a:t>
            </a:r>
            <a:r>
              <a:rPr lang="el-GR" sz="1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t)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1400" dirty="0" smtClean="0"/>
              <a:t>)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7788" y="1011962"/>
            <a:ext cx="3790950" cy="24193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Thermal Transients (3D)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876" y="2302045"/>
            <a:ext cx="4333875" cy="24669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358" y="4984903"/>
            <a:ext cx="4181475" cy="1238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448" y="1027175"/>
            <a:ext cx="5135685" cy="799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7" cstate="print"/>
          <a:srcRect l="45418" t="9753"/>
          <a:stretch>
            <a:fillRect/>
          </a:stretch>
        </p:blipFill>
        <p:spPr bwMode="auto">
          <a:xfrm>
            <a:off x="363984" y="1846556"/>
            <a:ext cx="4653055" cy="2836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8" cstate="print"/>
          <a:srcRect b="1713"/>
          <a:stretch>
            <a:fillRect/>
          </a:stretch>
        </p:blipFill>
        <p:spPr bwMode="auto">
          <a:xfrm>
            <a:off x="4886325" y="3450364"/>
            <a:ext cx="4257675" cy="297707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31788</TotalTime>
  <Words>1111</Words>
  <Application>Microsoft Office PowerPoint</Application>
  <PresentationFormat>On-screen Show (4:3)</PresentationFormat>
  <Paragraphs>180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Equation</vt:lpstr>
      <vt:lpstr>Transient Thermal Response</vt:lpstr>
      <vt:lpstr>Instantaneous Temperature Rise</vt:lpstr>
      <vt:lpstr>Lumped Temperature Decay</vt:lpstr>
      <vt:lpstr>Electrical and Mechanical Analogy</vt:lpstr>
      <vt:lpstr>Transient Edge (Face) Heating</vt:lpstr>
      <vt:lpstr>Transient Heating with Convective B.C.</vt:lpstr>
      <vt:lpstr>Transient Lumped Spreading Resistance</vt:lpstr>
      <vt:lpstr>Transient of a Step-Heated Transistor</vt:lpstr>
      <vt:lpstr>Device Thermal Transients (3D)</vt:lpstr>
      <vt:lpstr>Temperature of Pulsed Diode</vt:lpstr>
      <vt:lpstr>Interconnect Reliability</vt:lpstr>
      <vt:lpstr>Transient of a Step-Heated Interconnect</vt:lpstr>
      <vt:lpstr>Transient Thermal Failure</vt:lpstr>
      <vt:lpstr>Understanding the sqrt(t) Dependence</vt:lpstr>
      <vt:lpstr>Time Scales of Thermal Device Failure</vt:lpstr>
      <vt:lpstr>Ex: Failure of SiGe HBT and Cu IC</vt:lpstr>
      <vt:lpstr>Ex: Failure of Al/Cu Interconnects</vt:lpstr>
      <vt:lpstr>Temperature Rise in Vias</vt:lpstr>
      <vt:lpstr>Time Scales of Electrothermal Processes</vt:lpstr>
      <vt:lpstr>ESD: Electrostatic Discharge</vt:lpstr>
      <vt:lpstr>Common ESD Models</vt:lpstr>
      <vt:lpstr>Reliability</vt:lpstr>
      <vt:lpstr>Improved Reliability Analysis</vt:lpstr>
      <vt:lpstr>Combined Package Model</vt:lpstr>
      <vt:lpstr>Thermal Design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 EP</dc:title>
  <dc:creator>© Eric Pop</dc:creator>
  <cp:lastModifiedBy>Eric Pop</cp:lastModifiedBy>
  <cp:revision>1902</cp:revision>
  <cp:lastPrinted>2009-04-28T17:36:37Z</cp:lastPrinted>
  <dcterms:created xsi:type="dcterms:W3CDTF">2004-06-14T02:57:56Z</dcterms:created>
  <dcterms:modified xsi:type="dcterms:W3CDTF">2010-12-09T16:07:24Z</dcterms:modified>
</cp:coreProperties>
</file>